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Lora"/>
      <p:regular r:id="rId26"/>
    </p:embeddedFont>
    <p:embeddedFont>
      <p:font typeface="Lora"/>
      <p:regular r:id="rId27"/>
    </p:embeddedFont>
    <p:embeddedFont>
      <p:font typeface="Lora"/>
      <p:regular r:id="rId28"/>
    </p:embeddedFont>
    <p:embeddedFont>
      <p:font typeface="Lora"/>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Home Credit Default Risk Kaggle Competition</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presentation explores the Home Credit Default Risk Kaggle competition, diving into the complexities of predicting loan repayment and leveraging machine learning to tackle this challenging problem. We'll cover the data, our approach, and insights we gained.</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209824" y="568404"/>
            <a:ext cx="7697153" cy="1215866"/>
          </a:xfrm>
          <a:prstGeom prst="rect">
            <a:avLst/>
          </a:prstGeom>
          <a:noFill/>
          <a:ln/>
        </p:spPr>
        <p:txBody>
          <a:bodyPr wrap="square" lIns="0" tIns="0" rIns="0" bIns="0" rtlCol="0" anchor="t"/>
          <a:lstStyle/>
          <a:p>
            <a:pPr indent="0" marL="0">
              <a:lnSpc>
                <a:spcPts val="4750"/>
              </a:lnSpc>
              <a:buNone/>
            </a:pPr>
            <a:r>
              <a:rPr lang="en-US" sz="3800" dirty="0">
                <a:solidFill>
                  <a:srgbClr val="F98AC7"/>
                </a:solidFill>
                <a:latin typeface="Lora" pitchFamily="34" charset="0"/>
                <a:ea typeface="Lora" pitchFamily="34" charset="-122"/>
                <a:cs typeface="Lora" pitchFamily="34" charset="-120"/>
              </a:rPr>
              <a:t>Feature Engineering and Selection</a:t>
            </a:r>
            <a:endParaRPr lang="en-US" sz="3800" dirty="0"/>
          </a:p>
        </p:txBody>
      </p:sp>
      <p:pic>
        <p:nvPicPr>
          <p:cNvPr id="4" name="Image 1" descr="preencoded.png">    </p:cNvPr>
          <p:cNvPicPr>
            <a:picLocks noChangeAspect="1"/>
          </p:cNvPicPr>
          <p:nvPr/>
        </p:nvPicPr>
        <p:blipFill>
          <a:blip r:embed="rId2"/>
          <a:stretch>
            <a:fillRect/>
          </a:stretch>
        </p:blipFill>
        <p:spPr>
          <a:xfrm>
            <a:off x="6209824" y="2094309"/>
            <a:ext cx="516731" cy="516731"/>
          </a:xfrm>
          <a:prstGeom prst="rect">
            <a:avLst/>
          </a:prstGeom>
        </p:spPr>
      </p:pic>
      <p:sp>
        <p:nvSpPr>
          <p:cNvPr id="5" name="Text 1"/>
          <p:cNvSpPr/>
          <p:nvPr/>
        </p:nvSpPr>
        <p:spPr>
          <a:xfrm>
            <a:off x="6209824" y="2817733"/>
            <a:ext cx="2686169" cy="303967"/>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Feature Transformation</a:t>
            </a:r>
            <a:endParaRPr lang="en-US" sz="1900" dirty="0"/>
          </a:p>
        </p:txBody>
      </p:sp>
      <p:sp>
        <p:nvSpPr>
          <p:cNvPr id="6" name="Text 2"/>
          <p:cNvSpPr/>
          <p:nvPr/>
        </p:nvSpPr>
        <p:spPr>
          <a:xfrm>
            <a:off x="6209824" y="3245644"/>
            <a:ext cx="3693557" cy="132254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Applied various transformations to existing features, like log transformations, normalization, and encoding categorical variables.</a:t>
            </a:r>
            <a:endParaRPr lang="en-US" sz="1600" dirty="0"/>
          </a:p>
        </p:txBody>
      </p:sp>
      <p:pic>
        <p:nvPicPr>
          <p:cNvPr id="7" name="Image 2" descr="preencoded.png">    </p:cNvPr>
          <p:cNvPicPr>
            <a:picLocks noChangeAspect="1"/>
          </p:cNvPicPr>
          <p:nvPr/>
        </p:nvPicPr>
        <p:blipFill>
          <a:blip r:embed="rId3"/>
          <a:stretch>
            <a:fillRect/>
          </a:stretch>
        </p:blipFill>
        <p:spPr>
          <a:xfrm>
            <a:off x="10213419" y="2094309"/>
            <a:ext cx="516731" cy="516731"/>
          </a:xfrm>
          <a:prstGeom prst="rect">
            <a:avLst/>
          </a:prstGeom>
        </p:spPr>
      </p:pic>
      <p:sp>
        <p:nvSpPr>
          <p:cNvPr id="8" name="Text 3"/>
          <p:cNvSpPr/>
          <p:nvPr/>
        </p:nvSpPr>
        <p:spPr>
          <a:xfrm>
            <a:off x="10213419" y="2817733"/>
            <a:ext cx="2431971" cy="303967"/>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Feature Creation</a:t>
            </a:r>
            <a:endParaRPr lang="en-US" sz="1900" dirty="0"/>
          </a:p>
        </p:txBody>
      </p:sp>
      <p:sp>
        <p:nvSpPr>
          <p:cNvPr id="9" name="Text 4"/>
          <p:cNvSpPr/>
          <p:nvPr/>
        </p:nvSpPr>
        <p:spPr>
          <a:xfrm>
            <a:off x="10213419" y="3245644"/>
            <a:ext cx="3693557" cy="991910"/>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Generated new features by combining existing features, such as interaction terms and ratio-based features.</a:t>
            </a:r>
            <a:endParaRPr lang="en-US" sz="1600" dirty="0"/>
          </a:p>
        </p:txBody>
      </p:sp>
      <p:pic>
        <p:nvPicPr>
          <p:cNvPr id="10" name="Image 3" descr="preencoded.png">    </p:cNvPr>
          <p:cNvPicPr>
            <a:picLocks noChangeAspect="1"/>
          </p:cNvPicPr>
          <p:nvPr/>
        </p:nvPicPr>
        <p:blipFill>
          <a:blip r:embed="rId4"/>
          <a:stretch>
            <a:fillRect/>
          </a:stretch>
        </p:blipFill>
        <p:spPr>
          <a:xfrm>
            <a:off x="6209824" y="5188268"/>
            <a:ext cx="516731" cy="516731"/>
          </a:xfrm>
          <a:prstGeom prst="rect">
            <a:avLst/>
          </a:prstGeom>
        </p:spPr>
      </p:pic>
      <p:sp>
        <p:nvSpPr>
          <p:cNvPr id="11" name="Text 5"/>
          <p:cNvSpPr/>
          <p:nvPr/>
        </p:nvSpPr>
        <p:spPr>
          <a:xfrm>
            <a:off x="6209824" y="5911691"/>
            <a:ext cx="2431971" cy="303967"/>
          </a:xfrm>
          <a:prstGeom prst="rect">
            <a:avLst/>
          </a:prstGeom>
          <a:noFill/>
          <a:ln/>
        </p:spPr>
        <p:txBody>
          <a:bodyPr wrap="none" lIns="0" tIns="0" rIns="0" bIns="0" rtlCol="0" anchor="t"/>
          <a:lstStyle/>
          <a:p>
            <a:pPr algn="l" indent="0" marL="0">
              <a:lnSpc>
                <a:spcPts val="2350"/>
              </a:lnSpc>
              <a:buNone/>
            </a:pPr>
            <a:r>
              <a:rPr lang="en-US" sz="1900" dirty="0">
                <a:solidFill>
                  <a:srgbClr val="D6E5EF"/>
                </a:solidFill>
                <a:latin typeface="Lora" pitchFamily="34" charset="0"/>
                <a:ea typeface="Lora" pitchFamily="34" charset="-122"/>
                <a:cs typeface="Lora" pitchFamily="34" charset="-120"/>
              </a:rPr>
              <a:t>Feature Selection</a:t>
            </a:r>
            <a:endParaRPr lang="en-US" sz="1900" dirty="0"/>
          </a:p>
        </p:txBody>
      </p:sp>
      <p:sp>
        <p:nvSpPr>
          <p:cNvPr id="12" name="Text 6"/>
          <p:cNvSpPr/>
          <p:nvPr/>
        </p:nvSpPr>
        <p:spPr>
          <a:xfrm>
            <a:off x="6209824" y="6339602"/>
            <a:ext cx="3693557" cy="1322546"/>
          </a:xfrm>
          <a:prstGeom prst="rect">
            <a:avLst/>
          </a:prstGeom>
          <a:noFill/>
          <a:ln/>
        </p:spPr>
        <p:txBody>
          <a:bodyPr wrap="square" lIns="0" tIns="0" rIns="0" bIns="0" rtlCol="0" anchor="t"/>
          <a:lstStyle/>
          <a:p>
            <a:pPr algn="l"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Utilized techniques like feature importance scores and recursive feature elimination to identify the most predictive features for the model.</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3636" y="587335"/>
            <a:ext cx="6157079" cy="627817"/>
          </a:xfrm>
          <a:prstGeom prst="rect">
            <a:avLst/>
          </a:prstGeom>
          <a:noFill/>
          <a:ln/>
        </p:spPr>
        <p:txBody>
          <a:bodyPr wrap="none" lIns="0" tIns="0" rIns="0" bIns="0" rtlCol="0" anchor="t"/>
          <a:lstStyle/>
          <a:p>
            <a:pPr indent="0" marL="0">
              <a:lnSpc>
                <a:spcPts val="4900"/>
              </a:lnSpc>
              <a:buNone/>
            </a:pPr>
            <a:r>
              <a:rPr lang="en-US" sz="3950" dirty="0">
                <a:solidFill>
                  <a:srgbClr val="F98AC7"/>
                </a:solidFill>
                <a:latin typeface="Lora" pitchFamily="34" charset="0"/>
                <a:ea typeface="Lora" pitchFamily="34" charset="-122"/>
                <a:cs typeface="Lora" pitchFamily="34" charset="-120"/>
              </a:rPr>
              <a:t>Handling Imbalanced Data</a:t>
            </a:r>
            <a:endParaRPr lang="en-US" sz="3950" dirty="0"/>
          </a:p>
        </p:txBody>
      </p:sp>
      <p:sp>
        <p:nvSpPr>
          <p:cNvPr id="4" name="Shape 1"/>
          <p:cNvSpPr/>
          <p:nvPr/>
        </p:nvSpPr>
        <p:spPr>
          <a:xfrm>
            <a:off x="6538555" y="1535311"/>
            <a:ext cx="30480" cy="6106954"/>
          </a:xfrm>
          <a:prstGeom prst="roundRect">
            <a:avLst>
              <a:gd name="adj" fmla="val 105073"/>
            </a:avLst>
          </a:prstGeom>
          <a:solidFill>
            <a:srgbClr val="5D606B"/>
          </a:solidFill>
          <a:ln/>
        </p:spPr>
      </p:sp>
      <p:sp>
        <p:nvSpPr>
          <p:cNvPr id="5" name="Shape 2"/>
          <p:cNvSpPr/>
          <p:nvPr/>
        </p:nvSpPr>
        <p:spPr>
          <a:xfrm>
            <a:off x="6763464" y="2000369"/>
            <a:ext cx="747236" cy="30480"/>
          </a:xfrm>
          <a:prstGeom prst="roundRect">
            <a:avLst>
              <a:gd name="adj" fmla="val 105073"/>
            </a:avLst>
          </a:prstGeom>
          <a:solidFill>
            <a:srgbClr val="5D606B"/>
          </a:solidFill>
          <a:ln/>
        </p:spPr>
      </p:sp>
      <p:sp>
        <p:nvSpPr>
          <p:cNvPr id="6" name="Shape 3"/>
          <p:cNvSpPr/>
          <p:nvPr/>
        </p:nvSpPr>
        <p:spPr>
          <a:xfrm>
            <a:off x="6313646" y="1775460"/>
            <a:ext cx="480298" cy="480298"/>
          </a:xfrm>
          <a:prstGeom prst="roundRect">
            <a:avLst>
              <a:gd name="adj" fmla="val 6668"/>
            </a:avLst>
          </a:prstGeom>
          <a:solidFill>
            <a:srgbClr val="444752"/>
          </a:solidFill>
          <a:ln/>
        </p:spPr>
      </p:sp>
      <p:sp>
        <p:nvSpPr>
          <p:cNvPr id="7" name="Text 4"/>
          <p:cNvSpPr/>
          <p:nvPr/>
        </p:nvSpPr>
        <p:spPr>
          <a:xfrm>
            <a:off x="6498907" y="1864876"/>
            <a:ext cx="109776" cy="301466"/>
          </a:xfrm>
          <a:prstGeom prst="rect">
            <a:avLst/>
          </a:prstGeom>
          <a:noFill/>
          <a:ln/>
        </p:spPr>
        <p:txBody>
          <a:bodyPr wrap="none" lIns="0" tIns="0" rIns="0" bIns="0" rtlCol="0" anchor="t"/>
          <a:lstStyle/>
          <a:p>
            <a:pPr algn="ctr" indent="0" marL="0">
              <a:lnSpc>
                <a:spcPts val="235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8" name="Text 5"/>
          <p:cNvSpPr/>
          <p:nvPr/>
        </p:nvSpPr>
        <p:spPr>
          <a:xfrm>
            <a:off x="7727990" y="1748790"/>
            <a:ext cx="2511862" cy="313968"/>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Class Imbalance</a:t>
            </a:r>
            <a:endParaRPr lang="en-US" sz="1950" dirty="0"/>
          </a:p>
        </p:txBody>
      </p:sp>
      <p:sp>
        <p:nvSpPr>
          <p:cNvPr id="9" name="Text 6"/>
          <p:cNvSpPr/>
          <p:nvPr/>
        </p:nvSpPr>
        <p:spPr>
          <a:xfrm>
            <a:off x="7727990" y="2190750"/>
            <a:ext cx="6155174" cy="102441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The dataset exhibited a significant imbalance in the target variable, with a much higher proportion of non-defaulting loans compared to defaults.</a:t>
            </a:r>
            <a:endParaRPr lang="en-US" sz="1650" dirty="0"/>
          </a:p>
        </p:txBody>
      </p:sp>
      <p:sp>
        <p:nvSpPr>
          <p:cNvPr id="10" name="Shape 7"/>
          <p:cNvSpPr/>
          <p:nvPr/>
        </p:nvSpPr>
        <p:spPr>
          <a:xfrm>
            <a:off x="6763464" y="4107180"/>
            <a:ext cx="747236" cy="30480"/>
          </a:xfrm>
          <a:prstGeom prst="roundRect">
            <a:avLst>
              <a:gd name="adj" fmla="val 105073"/>
            </a:avLst>
          </a:prstGeom>
          <a:solidFill>
            <a:srgbClr val="5D606B"/>
          </a:solidFill>
          <a:ln/>
        </p:spPr>
      </p:sp>
      <p:sp>
        <p:nvSpPr>
          <p:cNvPr id="11" name="Shape 8"/>
          <p:cNvSpPr/>
          <p:nvPr/>
        </p:nvSpPr>
        <p:spPr>
          <a:xfrm>
            <a:off x="6313646" y="3882271"/>
            <a:ext cx="480298" cy="480298"/>
          </a:xfrm>
          <a:prstGeom prst="roundRect">
            <a:avLst>
              <a:gd name="adj" fmla="val 6668"/>
            </a:avLst>
          </a:prstGeom>
          <a:solidFill>
            <a:srgbClr val="444752"/>
          </a:solidFill>
          <a:ln/>
        </p:spPr>
      </p:sp>
      <p:sp>
        <p:nvSpPr>
          <p:cNvPr id="12" name="Text 9"/>
          <p:cNvSpPr/>
          <p:nvPr/>
        </p:nvSpPr>
        <p:spPr>
          <a:xfrm>
            <a:off x="6472833" y="3971687"/>
            <a:ext cx="161925" cy="301466"/>
          </a:xfrm>
          <a:prstGeom prst="rect">
            <a:avLst/>
          </a:prstGeom>
          <a:noFill/>
          <a:ln/>
        </p:spPr>
        <p:txBody>
          <a:bodyPr wrap="none" lIns="0" tIns="0" rIns="0" bIns="0" rtlCol="0" anchor="t"/>
          <a:lstStyle/>
          <a:p>
            <a:pPr algn="ctr" indent="0" marL="0">
              <a:lnSpc>
                <a:spcPts val="235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13" name="Text 10"/>
          <p:cNvSpPr/>
          <p:nvPr/>
        </p:nvSpPr>
        <p:spPr>
          <a:xfrm>
            <a:off x="7727990" y="3855601"/>
            <a:ext cx="2562106" cy="313968"/>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Addressing Imbalance</a:t>
            </a:r>
            <a:endParaRPr lang="en-US" sz="1950" dirty="0"/>
          </a:p>
        </p:txBody>
      </p:sp>
      <p:sp>
        <p:nvSpPr>
          <p:cNvPr id="14" name="Text 11"/>
          <p:cNvSpPr/>
          <p:nvPr/>
        </p:nvSpPr>
        <p:spPr>
          <a:xfrm>
            <a:off x="7727990" y="4297561"/>
            <a:ext cx="6155174" cy="102441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Implemented techniques like oversampling, undersampling, and cost-sensitive learning to mitigate the impact of class imbalance on model performance.</a:t>
            </a:r>
            <a:endParaRPr lang="en-US" sz="1650" dirty="0"/>
          </a:p>
        </p:txBody>
      </p:sp>
      <p:sp>
        <p:nvSpPr>
          <p:cNvPr id="15" name="Shape 12"/>
          <p:cNvSpPr/>
          <p:nvPr/>
        </p:nvSpPr>
        <p:spPr>
          <a:xfrm>
            <a:off x="6763464" y="6213991"/>
            <a:ext cx="747236" cy="30480"/>
          </a:xfrm>
          <a:prstGeom prst="roundRect">
            <a:avLst>
              <a:gd name="adj" fmla="val 105073"/>
            </a:avLst>
          </a:prstGeom>
          <a:solidFill>
            <a:srgbClr val="5D606B"/>
          </a:solidFill>
          <a:ln/>
        </p:spPr>
      </p:sp>
      <p:sp>
        <p:nvSpPr>
          <p:cNvPr id="16" name="Shape 13"/>
          <p:cNvSpPr/>
          <p:nvPr/>
        </p:nvSpPr>
        <p:spPr>
          <a:xfrm>
            <a:off x="6313646" y="5989082"/>
            <a:ext cx="480298" cy="480298"/>
          </a:xfrm>
          <a:prstGeom prst="roundRect">
            <a:avLst>
              <a:gd name="adj" fmla="val 6668"/>
            </a:avLst>
          </a:prstGeom>
          <a:solidFill>
            <a:srgbClr val="444752"/>
          </a:solidFill>
          <a:ln/>
        </p:spPr>
      </p:sp>
      <p:sp>
        <p:nvSpPr>
          <p:cNvPr id="17" name="Text 14"/>
          <p:cNvSpPr/>
          <p:nvPr/>
        </p:nvSpPr>
        <p:spPr>
          <a:xfrm>
            <a:off x="6469856" y="6078498"/>
            <a:ext cx="167878" cy="301466"/>
          </a:xfrm>
          <a:prstGeom prst="rect">
            <a:avLst/>
          </a:prstGeom>
          <a:noFill/>
          <a:ln/>
        </p:spPr>
        <p:txBody>
          <a:bodyPr wrap="none" lIns="0" tIns="0" rIns="0" bIns="0" rtlCol="0" anchor="t"/>
          <a:lstStyle/>
          <a:p>
            <a:pPr algn="ctr" indent="0" marL="0">
              <a:lnSpc>
                <a:spcPts val="2350"/>
              </a:lnSpc>
              <a:buNone/>
            </a:pPr>
            <a:r>
              <a:rPr lang="en-US" sz="2350" dirty="0">
                <a:solidFill>
                  <a:srgbClr val="D6E5EF"/>
                </a:solidFill>
                <a:latin typeface="Lora" pitchFamily="34" charset="0"/>
                <a:ea typeface="Lora" pitchFamily="34" charset="-122"/>
                <a:cs typeface="Lora" pitchFamily="34" charset="-120"/>
              </a:rPr>
              <a:t>3</a:t>
            </a:r>
            <a:endParaRPr lang="en-US" sz="2350" dirty="0"/>
          </a:p>
        </p:txBody>
      </p:sp>
      <p:sp>
        <p:nvSpPr>
          <p:cNvPr id="18" name="Text 15"/>
          <p:cNvSpPr/>
          <p:nvPr/>
        </p:nvSpPr>
        <p:spPr>
          <a:xfrm>
            <a:off x="7727990" y="5962412"/>
            <a:ext cx="2511862" cy="313968"/>
          </a:xfrm>
          <a:prstGeom prst="rect">
            <a:avLst/>
          </a:prstGeom>
          <a:noFill/>
          <a:ln/>
        </p:spPr>
        <p:txBody>
          <a:bodyPr wrap="none" lIns="0" tIns="0" rIns="0" bIns="0" rtlCol="0" anchor="t"/>
          <a:lstStyle/>
          <a:p>
            <a:pPr algn="l" indent="0" marL="0">
              <a:lnSpc>
                <a:spcPts val="2450"/>
              </a:lnSpc>
              <a:buNone/>
            </a:pPr>
            <a:r>
              <a:rPr lang="en-US" sz="1950" dirty="0">
                <a:solidFill>
                  <a:srgbClr val="D6E5EF"/>
                </a:solidFill>
                <a:latin typeface="Lora" pitchFamily="34" charset="0"/>
                <a:ea typeface="Lora" pitchFamily="34" charset="-122"/>
                <a:cs typeface="Lora" pitchFamily="34" charset="-120"/>
              </a:rPr>
              <a:t>Evaluation</a:t>
            </a:r>
            <a:endParaRPr lang="en-US" sz="1950" dirty="0"/>
          </a:p>
        </p:txBody>
      </p:sp>
      <p:sp>
        <p:nvSpPr>
          <p:cNvPr id="19" name="Text 16"/>
          <p:cNvSpPr/>
          <p:nvPr/>
        </p:nvSpPr>
        <p:spPr>
          <a:xfrm>
            <a:off x="7727990" y="6404372"/>
            <a:ext cx="6155174" cy="1024414"/>
          </a:xfrm>
          <a:prstGeom prst="rect">
            <a:avLst/>
          </a:prstGeom>
          <a:noFill/>
          <a:ln/>
        </p:spPr>
        <p:txBody>
          <a:bodyPr wrap="square" lIns="0" tIns="0" rIns="0" bIns="0" rtlCol="0" anchor="t"/>
          <a:lstStyle/>
          <a:p>
            <a:pPr algn="l" indent="0" marL="0">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Evaluated the model's performance using metrics appropriate for imbalanced datasets, like F1 score, precision, and recall, ensuring accurate prediction of defaults.</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5804" y="564475"/>
            <a:ext cx="7712392" cy="1203008"/>
          </a:xfrm>
          <a:prstGeom prst="rect">
            <a:avLst/>
          </a:prstGeom>
          <a:noFill/>
          <a:ln/>
        </p:spPr>
        <p:txBody>
          <a:bodyPr wrap="square" lIns="0" tIns="0" rIns="0" bIns="0" rtlCol="0" anchor="t"/>
          <a:lstStyle/>
          <a:p>
            <a:pPr indent="0" marL="0">
              <a:lnSpc>
                <a:spcPts val="4700"/>
              </a:lnSpc>
              <a:buNone/>
            </a:pPr>
            <a:r>
              <a:rPr lang="en-US" sz="3750" dirty="0">
                <a:solidFill>
                  <a:srgbClr val="F98AC7"/>
                </a:solidFill>
                <a:latin typeface="Lora" pitchFamily="34" charset="0"/>
                <a:ea typeface="Lora" pitchFamily="34" charset="-122"/>
                <a:cs typeface="Lora" pitchFamily="34" charset="-120"/>
              </a:rPr>
              <a:t>Modeling Approach and Evaluation Metrics</a:t>
            </a:r>
            <a:endParaRPr lang="en-US" sz="3750" dirty="0"/>
          </a:p>
        </p:txBody>
      </p:sp>
      <p:pic>
        <p:nvPicPr>
          <p:cNvPr id="4" name="Image 1" descr="preencoded.png">    </p:cNvPr>
          <p:cNvPicPr>
            <a:picLocks noChangeAspect="1"/>
          </p:cNvPicPr>
          <p:nvPr/>
        </p:nvPicPr>
        <p:blipFill>
          <a:blip r:embed="rId2"/>
          <a:stretch>
            <a:fillRect/>
          </a:stretch>
        </p:blipFill>
        <p:spPr>
          <a:xfrm>
            <a:off x="715804" y="2074188"/>
            <a:ext cx="1022628" cy="2140982"/>
          </a:xfrm>
          <a:prstGeom prst="rect">
            <a:avLst/>
          </a:prstGeom>
        </p:spPr>
      </p:pic>
      <p:sp>
        <p:nvSpPr>
          <p:cNvPr id="5" name="Text 1"/>
          <p:cNvSpPr/>
          <p:nvPr/>
        </p:nvSpPr>
        <p:spPr>
          <a:xfrm>
            <a:off x="2045137" y="2278618"/>
            <a:ext cx="2406253" cy="300752"/>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Model Selection</a:t>
            </a:r>
            <a:endParaRPr lang="en-US" sz="1850" dirty="0"/>
          </a:p>
        </p:txBody>
      </p:sp>
      <p:sp>
        <p:nvSpPr>
          <p:cNvPr id="6" name="Text 2"/>
          <p:cNvSpPr/>
          <p:nvPr/>
        </p:nvSpPr>
        <p:spPr>
          <a:xfrm>
            <a:off x="2045137" y="2702004"/>
            <a:ext cx="6383060" cy="1308735"/>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Used machine learning models like Logistic Regression, Random Forest, and XGBoost to predict customer defaults. Selected LightGBM as the primary modeling approach due to its efficiency, ability to handle large datasets, and strong performance in classification tasks.</a:t>
            </a:r>
            <a:endParaRPr lang="en-US" sz="1600" dirty="0"/>
          </a:p>
        </p:txBody>
      </p:sp>
      <p:pic>
        <p:nvPicPr>
          <p:cNvPr id="7" name="Image 2" descr="preencoded.png">    </p:cNvPr>
          <p:cNvPicPr>
            <a:picLocks noChangeAspect="1"/>
          </p:cNvPicPr>
          <p:nvPr/>
        </p:nvPicPr>
        <p:blipFill>
          <a:blip r:embed="rId3"/>
          <a:stretch>
            <a:fillRect/>
          </a:stretch>
        </p:blipFill>
        <p:spPr>
          <a:xfrm>
            <a:off x="715804" y="4215170"/>
            <a:ext cx="1022628" cy="1813798"/>
          </a:xfrm>
          <a:prstGeom prst="rect">
            <a:avLst/>
          </a:prstGeom>
        </p:spPr>
      </p:pic>
      <p:sp>
        <p:nvSpPr>
          <p:cNvPr id="8" name="Text 3"/>
          <p:cNvSpPr/>
          <p:nvPr/>
        </p:nvSpPr>
        <p:spPr>
          <a:xfrm>
            <a:off x="2045137" y="4419600"/>
            <a:ext cx="2406253" cy="300752"/>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Evaluation Metrics</a:t>
            </a:r>
            <a:endParaRPr lang="en-US" sz="1850" dirty="0"/>
          </a:p>
        </p:txBody>
      </p:sp>
      <p:sp>
        <p:nvSpPr>
          <p:cNvPr id="9" name="Text 4"/>
          <p:cNvSpPr/>
          <p:nvPr/>
        </p:nvSpPr>
        <p:spPr>
          <a:xfrm>
            <a:off x="2045137" y="4842986"/>
            <a:ext cx="6383060" cy="981551"/>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Employed metrics such as AUC (Area Under the ROC Curve), F1 score, and log loss to evaluate the model's ability to distinguish between defaulting and non-defaulting loans.</a:t>
            </a:r>
            <a:endParaRPr lang="en-US" sz="1600" dirty="0"/>
          </a:p>
        </p:txBody>
      </p:sp>
      <p:pic>
        <p:nvPicPr>
          <p:cNvPr id="10" name="Image 3" descr="preencoded.png">    </p:cNvPr>
          <p:cNvPicPr>
            <a:picLocks noChangeAspect="1"/>
          </p:cNvPicPr>
          <p:nvPr/>
        </p:nvPicPr>
        <p:blipFill>
          <a:blip r:embed="rId4"/>
          <a:stretch>
            <a:fillRect/>
          </a:stretch>
        </p:blipFill>
        <p:spPr>
          <a:xfrm>
            <a:off x="715804" y="6028968"/>
            <a:ext cx="1022628" cy="1636157"/>
          </a:xfrm>
          <a:prstGeom prst="rect">
            <a:avLst/>
          </a:prstGeom>
        </p:spPr>
      </p:pic>
      <p:sp>
        <p:nvSpPr>
          <p:cNvPr id="11" name="Text 5"/>
          <p:cNvSpPr/>
          <p:nvPr/>
        </p:nvSpPr>
        <p:spPr>
          <a:xfrm>
            <a:off x="2045137" y="6233398"/>
            <a:ext cx="2406253" cy="300752"/>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Lora" pitchFamily="34" charset="0"/>
                <a:ea typeface="Lora" pitchFamily="34" charset="-122"/>
                <a:cs typeface="Lora" pitchFamily="34" charset="-120"/>
              </a:rPr>
              <a:t>Model Tuning</a:t>
            </a:r>
            <a:endParaRPr lang="en-US" sz="1850" dirty="0"/>
          </a:p>
        </p:txBody>
      </p:sp>
      <p:sp>
        <p:nvSpPr>
          <p:cNvPr id="12" name="Text 6"/>
          <p:cNvSpPr/>
          <p:nvPr/>
        </p:nvSpPr>
        <p:spPr>
          <a:xfrm>
            <a:off x="2045137" y="6656784"/>
            <a:ext cx="6383060" cy="654368"/>
          </a:xfrm>
          <a:prstGeom prst="rect">
            <a:avLst/>
          </a:prstGeom>
          <a:noFill/>
          <a:ln/>
        </p:spPr>
        <p:txBody>
          <a:bodyPr wrap="square" lIns="0" tIns="0" rIns="0" bIns="0" rtlCol="0" anchor="t"/>
          <a:lstStyle/>
          <a:p>
            <a:pPr algn="l" indent="0" marL="0">
              <a:lnSpc>
                <a:spcPts val="2550"/>
              </a:lnSpc>
              <a:buNone/>
            </a:pPr>
            <a:r>
              <a:rPr lang="en-US" sz="1600" dirty="0">
                <a:solidFill>
                  <a:srgbClr val="D6E5EF"/>
                </a:solidFill>
                <a:latin typeface="Source Sans Pro" pitchFamily="34" charset="0"/>
                <a:ea typeface="Source Sans Pro" pitchFamily="34" charset="-122"/>
                <a:cs typeface="Source Sans Pro" pitchFamily="34" charset="-120"/>
              </a:rPr>
              <a:t>Used hyperparameter optimization techniques such as grid search and random search to find the best-performing models.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09982" y="636389"/>
            <a:ext cx="10441900" cy="680680"/>
          </a:xfrm>
          <a:prstGeom prst="rect">
            <a:avLst/>
          </a:prstGeom>
          <a:noFill/>
          <a:ln/>
        </p:spPr>
        <p:txBody>
          <a:bodyPr wrap="none" lIns="0" tIns="0" rIns="0" bIns="0" rtlCol="0" anchor="t"/>
          <a:lstStyle/>
          <a:p>
            <a:pPr indent="0" marL="0">
              <a:lnSpc>
                <a:spcPts val="5350"/>
              </a:lnSpc>
              <a:buNone/>
            </a:pPr>
            <a:r>
              <a:rPr lang="en-US" sz="4250" dirty="0">
                <a:solidFill>
                  <a:srgbClr val="F98AC7"/>
                </a:solidFill>
                <a:latin typeface="Lora" pitchFamily="34" charset="0"/>
                <a:ea typeface="Lora" pitchFamily="34" charset="-122"/>
                <a:cs typeface="Lora" pitchFamily="34" charset="-120"/>
              </a:rPr>
              <a:t>Correlation Matrix of Numerical Features</a:t>
            </a:r>
            <a:endParaRPr lang="en-US" sz="4250" dirty="0"/>
          </a:p>
        </p:txBody>
      </p:sp>
      <p:sp>
        <p:nvSpPr>
          <p:cNvPr id="3" name="Text 1"/>
          <p:cNvSpPr/>
          <p:nvPr/>
        </p:nvSpPr>
        <p:spPr>
          <a:xfrm>
            <a:off x="809982" y="1872377"/>
            <a:ext cx="6222921" cy="2221706"/>
          </a:xfrm>
          <a:prstGeom prst="rect">
            <a:avLst/>
          </a:prstGeom>
          <a:noFill/>
          <a:ln/>
        </p:spPr>
        <p:txBody>
          <a:bodyPr wrap="square" lIns="0" tIns="0" rIns="0" bIns="0" rtlCol="0" anchor="t"/>
          <a:lstStyle/>
          <a:p>
            <a:pPr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A correlation matrix is a visual representation of the relationships between numerical features in a dataset. It helps identify strong positive or negative correlations, which can reveal key insights. For example, a high positive correlation between loan amount and default rate might suggest that larger loans are associated with a higher risk of default.</a:t>
            </a:r>
            <a:endParaRPr lang="en-US" sz="1800" dirty="0"/>
          </a:p>
        </p:txBody>
      </p:sp>
      <p:pic>
        <p:nvPicPr>
          <p:cNvPr id="4" name="Image 0" descr="preencoded.png">    </p:cNvPr>
          <p:cNvPicPr>
            <a:picLocks noChangeAspect="1"/>
          </p:cNvPicPr>
          <p:nvPr/>
        </p:nvPicPr>
        <p:blipFill>
          <a:blip r:embed="rId1"/>
          <a:stretch>
            <a:fillRect/>
          </a:stretch>
        </p:blipFill>
        <p:spPr>
          <a:xfrm>
            <a:off x="7605117" y="1924407"/>
            <a:ext cx="6016704" cy="4856440"/>
          </a:xfrm>
          <a:prstGeom prst="rect">
            <a:avLst/>
          </a:prstGeom>
        </p:spPr>
      </p:pic>
      <p:sp>
        <p:nvSpPr>
          <p:cNvPr id="5" name="Text 2"/>
          <p:cNvSpPr/>
          <p:nvPr/>
        </p:nvSpPr>
        <p:spPr>
          <a:xfrm>
            <a:off x="7605117" y="7041118"/>
            <a:ext cx="6222921" cy="370284"/>
          </a:xfrm>
          <a:prstGeom prst="rect">
            <a:avLst/>
          </a:prstGeom>
          <a:noFill/>
          <a:ln/>
        </p:spPr>
        <p:txBody>
          <a:bodyPr wrap="none" lIns="0" tIns="0" rIns="0" bIns="0" rtlCol="0" anchor="t"/>
          <a:lstStyle/>
          <a:p>
            <a:pPr indent="0" marL="0">
              <a:lnSpc>
                <a:spcPts val="2900"/>
              </a:lnSpc>
              <a:buNone/>
            </a:pP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10421" y="402193"/>
            <a:ext cx="5909191" cy="428982"/>
          </a:xfrm>
          <a:prstGeom prst="rect">
            <a:avLst/>
          </a:prstGeom>
          <a:noFill/>
          <a:ln/>
        </p:spPr>
        <p:txBody>
          <a:bodyPr wrap="none" lIns="0" tIns="0" rIns="0" bIns="0" rtlCol="0" anchor="t"/>
          <a:lstStyle/>
          <a:p>
            <a:pPr indent="0" marL="0">
              <a:lnSpc>
                <a:spcPts val="3350"/>
              </a:lnSpc>
              <a:buNone/>
            </a:pPr>
            <a:r>
              <a:rPr lang="en-US" sz="2700" dirty="0">
                <a:solidFill>
                  <a:srgbClr val="F98AC7"/>
                </a:solidFill>
                <a:latin typeface="Lora" pitchFamily="34" charset="0"/>
                <a:ea typeface="Lora" pitchFamily="34" charset="-122"/>
                <a:cs typeface="Lora" pitchFamily="34" charset="-120"/>
              </a:rPr>
              <a:t>Correlation Heatmap of Key Features</a:t>
            </a:r>
            <a:endParaRPr lang="en-US" sz="2700" dirty="0"/>
          </a:p>
        </p:txBody>
      </p:sp>
      <p:pic>
        <p:nvPicPr>
          <p:cNvPr id="3" name="Image 0" descr="preencoded.png">    </p:cNvPr>
          <p:cNvPicPr>
            <a:picLocks noChangeAspect="1"/>
          </p:cNvPicPr>
          <p:nvPr/>
        </p:nvPicPr>
        <p:blipFill>
          <a:blip r:embed="rId1"/>
          <a:stretch>
            <a:fillRect/>
          </a:stretch>
        </p:blipFill>
        <p:spPr>
          <a:xfrm>
            <a:off x="3627715" y="1122878"/>
            <a:ext cx="7374969" cy="67044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79847" y="1001435"/>
            <a:ext cx="9029581" cy="571262"/>
          </a:xfrm>
          <a:prstGeom prst="rect">
            <a:avLst/>
          </a:prstGeom>
          <a:noFill/>
          <a:ln/>
        </p:spPr>
        <p:txBody>
          <a:bodyPr wrap="none" lIns="0" tIns="0" rIns="0" bIns="0" rtlCol="0" anchor="t"/>
          <a:lstStyle/>
          <a:p>
            <a:pPr indent="0" marL="0">
              <a:lnSpc>
                <a:spcPts val="4450"/>
              </a:lnSpc>
              <a:buNone/>
            </a:pPr>
            <a:r>
              <a:rPr lang="en-US" sz="3550" dirty="0">
                <a:solidFill>
                  <a:srgbClr val="F98AC7"/>
                </a:solidFill>
                <a:latin typeface="Lora" pitchFamily="34" charset="0"/>
                <a:ea typeface="Lora" pitchFamily="34" charset="-122"/>
                <a:cs typeface="Lora" pitchFamily="34" charset="-120"/>
              </a:rPr>
              <a:t>Building an Ensemble of LightGBM Models</a:t>
            </a:r>
            <a:endParaRPr lang="en-US" sz="3550" dirty="0"/>
          </a:p>
        </p:txBody>
      </p:sp>
      <p:pic>
        <p:nvPicPr>
          <p:cNvPr id="3" name="Image 0" descr="preencoded.png">    </p:cNvPr>
          <p:cNvPicPr>
            <a:picLocks noChangeAspect="1"/>
          </p:cNvPicPr>
          <p:nvPr/>
        </p:nvPicPr>
        <p:blipFill>
          <a:blip r:embed="rId1"/>
          <a:stretch>
            <a:fillRect/>
          </a:stretch>
        </p:blipFill>
        <p:spPr>
          <a:xfrm>
            <a:off x="2902625" y="1961198"/>
            <a:ext cx="2189559" cy="1723311"/>
          </a:xfrm>
          <a:prstGeom prst="rect">
            <a:avLst/>
          </a:prstGeom>
        </p:spPr>
      </p:pic>
      <p:sp>
        <p:nvSpPr>
          <p:cNvPr id="4" name="Text 1"/>
          <p:cNvSpPr/>
          <p:nvPr/>
        </p:nvSpPr>
        <p:spPr>
          <a:xfrm>
            <a:off x="3953113" y="2857857"/>
            <a:ext cx="88463" cy="388620"/>
          </a:xfrm>
          <a:prstGeom prst="rect">
            <a:avLst/>
          </a:prstGeom>
          <a:noFill/>
          <a:ln/>
        </p:spPr>
        <p:txBody>
          <a:bodyPr wrap="none" lIns="0" tIns="0" rIns="0" bIns="0" rtlCol="0" anchor="t"/>
          <a:lstStyle/>
          <a:p>
            <a:pPr algn="ctr" indent="0" marL="0">
              <a:lnSpc>
                <a:spcPts val="3050"/>
              </a:lnSpc>
              <a:buNone/>
            </a:pPr>
            <a:r>
              <a:rPr lang="en-US" sz="1900" dirty="0">
                <a:solidFill>
                  <a:srgbClr val="D6E5EF"/>
                </a:solidFill>
                <a:latin typeface="Lora" pitchFamily="34" charset="0"/>
                <a:ea typeface="Lora" pitchFamily="34" charset="-122"/>
                <a:cs typeface="Lora" pitchFamily="34" charset="-120"/>
              </a:rPr>
              <a:t>1</a:t>
            </a:r>
            <a:endParaRPr lang="en-US" sz="1900" dirty="0"/>
          </a:p>
        </p:txBody>
      </p:sp>
      <p:sp>
        <p:nvSpPr>
          <p:cNvPr id="5" name="Text 2"/>
          <p:cNvSpPr/>
          <p:nvPr/>
        </p:nvSpPr>
        <p:spPr>
          <a:xfrm>
            <a:off x="5286375" y="2310765"/>
            <a:ext cx="2285524" cy="285750"/>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Ensemble Modeling</a:t>
            </a:r>
            <a:endParaRPr lang="en-US" sz="1750" dirty="0"/>
          </a:p>
        </p:txBody>
      </p:sp>
      <p:sp>
        <p:nvSpPr>
          <p:cNvPr id="6" name="Text 3"/>
          <p:cNvSpPr/>
          <p:nvPr/>
        </p:nvSpPr>
        <p:spPr>
          <a:xfrm>
            <a:off x="5286375" y="2713077"/>
            <a:ext cx="8469987" cy="621744"/>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Developed an ensemble of multiple LightGBM models trained on different subsets of the data or with varying hyperparameters. Model performance was evaluated using AUC-ROC, Accuracy, and F1 Score.</a:t>
            </a:r>
            <a:endParaRPr lang="en-US" sz="1500" dirty="0"/>
          </a:p>
        </p:txBody>
      </p:sp>
      <p:sp>
        <p:nvSpPr>
          <p:cNvPr id="7" name="Shape 4"/>
          <p:cNvSpPr/>
          <p:nvPr/>
        </p:nvSpPr>
        <p:spPr>
          <a:xfrm>
            <a:off x="5140643" y="3699153"/>
            <a:ext cx="8761452" cy="11430"/>
          </a:xfrm>
          <a:prstGeom prst="roundRect">
            <a:avLst>
              <a:gd name="adj" fmla="val 254952"/>
            </a:avLst>
          </a:prstGeom>
          <a:solidFill>
            <a:srgbClr val="5D606B"/>
          </a:solidFill>
          <a:ln/>
        </p:spPr>
      </p:sp>
      <p:pic>
        <p:nvPicPr>
          <p:cNvPr id="8" name="Image 1" descr="preencoded.png">    </p:cNvPr>
          <p:cNvPicPr>
            <a:picLocks noChangeAspect="1"/>
          </p:cNvPicPr>
          <p:nvPr/>
        </p:nvPicPr>
        <p:blipFill>
          <a:blip r:embed="rId2"/>
          <a:stretch>
            <a:fillRect/>
          </a:stretch>
        </p:blipFill>
        <p:spPr>
          <a:xfrm>
            <a:off x="1807845" y="3732967"/>
            <a:ext cx="4379238" cy="1723311"/>
          </a:xfrm>
          <a:prstGeom prst="rect">
            <a:avLst/>
          </a:prstGeom>
        </p:spPr>
      </p:pic>
      <p:sp>
        <p:nvSpPr>
          <p:cNvPr id="9" name="Text 5"/>
          <p:cNvSpPr/>
          <p:nvPr/>
        </p:nvSpPr>
        <p:spPr>
          <a:xfrm>
            <a:off x="3932158" y="4400312"/>
            <a:ext cx="130373" cy="388620"/>
          </a:xfrm>
          <a:prstGeom prst="rect">
            <a:avLst/>
          </a:prstGeom>
          <a:noFill/>
          <a:ln/>
        </p:spPr>
        <p:txBody>
          <a:bodyPr wrap="none" lIns="0" tIns="0" rIns="0" bIns="0" rtlCol="0" anchor="t"/>
          <a:lstStyle/>
          <a:p>
            <a:pPr algn="ctr" indent="0" marL="0">
              <a:lnSpc>
                <a:spcPts val="3050"/>
              </a:lnSpc>
              <a:buNone/>
            </a:pPr>
            <a:r>
              <a:rPr lang="en-US" sz="1900" dirty="0">
                <a:solidFill>
                  <a:srgbClr val="D6E5EF"/>
                </a:solidFill>
                <a:latin typeface="Lora" pitchFamily="34" charset="0"/>
                <a:ea typeface="Lora" pitchFamily="34" charset="-122"/>
                <a:cs typeface="Lora" pitchFamily="34" charset="-120"/>
              </a:rPr>
              <a:t>2</a:t>
            </a:r>
            <a:endParaRPr lang="en-US" sz="1900" dirty="0"/>
          </a:p>
        </p:txBody>
      </p:sp>
      <p:sp>
        <p:nvSpPr>
          <p:cNvPr id="10" name="Text 6"/>
          <p:cNvSpPr/>
          <p:nvPr/>
        </p:nvSpPr>
        <p:spPr>
          <a:xfrm>
            <a:off x="6381274" y="3927157"/>
            <a:ext cx="2293739" cy="285750"/>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Bagging and Boosting</a:t>
            </a:r>
            <a:endParaRPr lang="en-US" sz="1750" dirty="0"/>
          </a:p>
        </p:txBody>
      </p:sp>
      <p:sp>
        <p:nvSpPr>
          <p:cNvPr id="11" name="Text 7"/>
          <p:cNvSpPr/>
          <p:nvPr/>
        </p:nvSpPr>
        <p:spPr>
          <a:xfrm>
            <a:off x="6381274" y="4329470"/>
            <a:ext cx="7375088" cy="932617"/>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Implemented techniques like bagging and boosting to improve model robustness and reduce the risk of overfitting. Model performance was evaluated using AUC-ROC, Accuracy, and F1 Score.</a:t>
            </a:r>
            <a:endParaRPr lang="en-US" sz="1500" dirty="0"/>
          </a:p>
        </p:txBody>
      </p:sp>
      <p:sp>
        <p:nvSpPr>
          <p:cNvPr id="12" name="Shape 8"/>
          <p:cNvSpPr/>
          <p:nvPr/>
        </p:nvSpPr>
        <p:spPr>
          <a:xfrm>
            <a:off x="6235541" y="5470922"/>
            <a:ext cx="7666553" cy="11430"/>
          </a:xfrm>
          <a:prstGeom prst="roundRect">
            <a:avLst>
              <a:gd name="adj" fmla="val 254952"/>
            </a:avLst>
          </a:prstGeom>
          <a:solidFill>
            <a:srgbClr val="5D606B"/>
          </a:solidFill>
          <a:ln/>
        </p:spPr>
      </p:sp>
      <p:pic>
        <p:nvPicPr>
          <p:cNvPr id="13" name="Image 2" descr="preencoded.png">    </p:cNvPr>
          <p:cNvPicPr>
            <a:picLocks noChangeAspect="1"/>
          </p:cNvPicPr>
          <p:nvPr/>
        </p:nvPicPr>
        <p:blipFill>
          <a:blip r:embed="rId3"/>
          <a:stretch>
            <a:fillRect/>
          </a:stretch>
        </p:blipFill>
        <p:spPr>
          <a:xfrm>
            <a:off x="712946" y="5504736"/>
            <a:ext cx="6568916" cy="1723311"/>
          </a:xfrm>
          <a:prstGeom prst="rect">
            <a:avLst/>
          </a:prstGeom>
        </p:spPr>
      </p:pic>
      <p:sp>
        <p:nvSpPr>
          <p:cNvPr id="14" name="Text 9"/>
          <p:cNvSpPr/>
          <p:nvPr/>
        </p:nvSpPr>
        <p:spPr>
          <a:xfrm>
            <a:off x="3929777" y="6172081"/>
            <a:ext cx="135255" cy="388620"/>
          </a:xfrm>
          <a:prstGeom prst="rect">
            <a:avLst/>
          </a:prstGeom>
          <a:noFill/>
          <a:ln/>
        </p:spPr>
        <p:txBody>
          <a:bodyPr wrap="none" lIns="0" tIns="0" rIns="0" bIns="0" rtlCol="0" anchor="t"/>
          <a:lstStyle/>
          <a:p>
            <a:pPr algn="ctr" indent="0" marL="0">
              <a:lnSpc>
                <a:spcPts val="3050"/>
              </a:lnSpc>
              <a:buNone/>
            </a:pPr>
            <a:r>
              <a:rPr lang="en-US" sz="1900" dirty="0">
                <a:solidFill>
                  <a:srgbClr val="D6E5EF"/>
                </a:solidFill>
                <a:latin typeface="Lora" pitchFamily="34" charset="0"/>
                <a:ea typeface="Lora" pitchFamily="34" charset="-122"/>
                <a:cs typeface="Lora" pitchFamily="34" charset="-120"/>
              </a:rPr>
              <a:t>3</a:t>
            </a:r>
            <a:endParaRPr lang="en-US" sz="1900" dirty="0"/>
          </a:p>
        </p:txBody>
      </p:sp>
      <p:sp>
        <p:nvSpPr>
          <p:cNvPr id="15" name="Text 10"/>
          <p:cNvSpPr/>
          <p:nvPr/>
        </p:nvSpPr>
        <p:spPr>
          <a:xfrm>
            <a:off x="7476053" y="5698927"/>
            <a:ext cx="2285524" cy="285750"/>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Lora" pitchFamily="34" charset="0"/>
                <a:ea typeface="Lora" pitchFamily="34" charset="-122"/>
                <a:cs typeface="Lora" pitchFamily="34" charset="-120"/>
              </a:rPr>
              <a:t>Prediction Averaging</a:t>
            </a:r>
            <a:endParaRPr lang="en-US" sz="1750" dirty="0"/>
          </a:p>
        </p:txBody>
      </p:sp>
      <p:sp>
        <p:nvSpPr>
          <p:cNvPr id="16" name="Text 11"/>
          <p:cNvSpPr/>
          <p:nvPr/>
        </p:nvSpPr>
        <p:spPr>
          <a:xfrm>
            <a:off x="7476053" y="6101239"/>
            <a:ext cx="6280309" cy="932617"/>
          </a:xfrm>
          <a:prstGeom prst="rect">
            <a:avLst/>
          </a:prstGeom>
          <a:noFill/>
          <a:ln/>
        </p:spPr>
        <p:txBody>
          <a:bodyPr wrap="square" lIns="0" tIns="0" rIns="0" bIns="0" rtlCol="0" anchor="t"/>
          <a:lstStyle/>
          <a:p>
            <a:pPr algn="l" indent="0" marL="0">
              <a:lnSpc>
                <a:spcPts val="2400"/>
              </a:lnSpc>
              <a:buNone/>
            </a:pPr>
            <a:r>
              <a:rPr lang="en-US" sz="1500" dirty="0">
                <a:solidFill>
                  <a:srgbClr val="D6E5EF"/>
                </a:solidFill>
                <a:latin typeface="Source Sans Pro" pitchFamily="34" charset="0"/>
                <a:ea typeface="Source Sans Pro" pitchFamily="34" charset="-122"/>
                <a:cs typeface="Source Sans Pro" pitchFamily="34" charset="-120"/>
              </a:rPr>
              <a:t>Averaged the predictions of individual models in the ensemble to produce a final prediction for each loan application. The final ensemble model's performance was evaluated using AUC-ROC, Accuracy, and F1 Score.</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6294" y="650200"/>
            <a:ext cx="12108299" cy="694373"/>
          </a:xfrm>
          <a:prstGeom prst="rect">
            <a:avLst/>
          </a:prstGeom>
          <a:noFill/>
          <a:ln/>
        </p:spPr>
        <p:txBody>
          <a:bodyPr wrap="none" lIns="0" tIns="0" rIns="0" bIns="0" rtlCol="0" anchor="t"/>
          <a:lstStyle/>
          <a:p>
            <a:pPr indent="0" marL="0">
              <a:lnSpc>
                <a:spcPts val="5450"/>
              </a:lnSpc>
              <a:buNone/>
            </a:pPr>
            <a:r>
              <a:rPr lang="en-US" sz="4350" dirty="0">
                <a:solidFill>
                  <a:srgbClr val="F98AC7"/>
                </a:solidFill>
                <a:latin typeface="Lora" pitchFamily="34" charset="0"/>
                <a:ea typeface="Lora" pitchFamily="34" charset="-122"/>
                <a:cs typeface="Lora" pitchFamily="34" charset="-120"/>
              </a:rPr>
              <a:t>Deployment and Monitoring of the Final Model</a:t>
            </a:r>
            <a:endParaRPr lang="en-US" sz="4350" dirty="0"/>
          </a:p>
        </p:txBody>
      </p:sp>
      <p:sp>
        <p:nvSpPr>
          <p:cNvPr id="3" name="Shape 1"/>
          <p:cNvSpPr/>
          <p:nvPr/>
        </p:nvSpPr>
        <p:spPr>
          <a:xfrm>
            <a:off x="826294" y="1816775"/>
            <a:ext cx="2162889" cy="1716286"/>
          </a:xfrm>
          <a:prstGeom prst="roundRect">
            <a:avLst>
              <a:gd name="adj" fmla="val 2063"/>
            </a:avLst>
          </a:prstGeom>
          <a:solidFill>
            <a:srgbClr val="444752"/>
          </a:solidFill>
          <a:ln/>
        </p:spPr>
      </p:sp>
      <p:sp>
        <p:nvSpPr>
          <p:cNvPr id="4" name="Text 2"/>
          <p:cNvSpPr/>
          <p:nvPr/>
        </p:nvSpPr>
        <p:spPr>
          <a:xfrm>
            <a:off x="1062395" y="2438757"/>
            <a:ext cx="107394" cy="472202"/>
          </a:xfrm>
          <a:prstGeom prst="rect">
            <a:avLst/>
          </a:prstGeom>
          <a:noFill/>
          <a:ln/>
        </p:spPr>
        <p:txBody>
          <a:bodyPr wrap="none" lIns="0" tIns="0" rIns="0" bIns="0" rtlCol="0" anchor="t"/>
          <a:lstStyle/>
          <a:p>
            <a:pPr algn="ctr" indent="0" marL="0">
              <a:lnSpc>
                <a:spcPts val="3700"/>
              </a:lnSpc>
              <a:buNone/>
            </a:pPr>
            <a:r>
              <a:rPr lang="en-US" sz="2300" dirty="0">
                <a:solidFill>
                  <a:srgbClr val="D6E5EF"/>
                </a:solidFill>
                <a:latin typeface="Lora" pitchFamily="34" charset="0"/>
                <a:ea typeface="Lora" pitchFamily="34" charset="-122"/>
                <a:cs typeface="Lora" pitchFamily="34" charset="-120"/>
              </a:rPr>
              <a:t>1</a:t>
            </a:r>
            <a:endParaRPr lang="en-US" sz="2300" dirty="0"/>
          </a:p>
        </p:txBody>
      </p:sp>
      <p:sp>
        <p:nvSpPr>
          <p:cNvPr id="5" name="Text 3"/>
          <p:cNvSpPr/>
          <p:nvPr/>
        </p:nvSpPr>
        <p:spPr>
          <a:xfrm>
            <a:off x="3225284" y="2052876"/>
            <a:ext cx="2777609" cy="347186"/>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Model Deployment</a:t>
            </a:r>
            <a:endParaRPr lang="en-US" sz="2150" dirty="0"/>
          </a:p>
        </p:txBody>
      </p:sp>
      <p:sp>
        <p:nvSpPr>
          <p:cNvPr id="6" name="Text 4"/>
          <p:cNvSpPr/>
          <p:nvPr/>
        </p:nvSpPr>
        <p:spPr>
          <a:xfrm>
            <a:off x="3225284" y="2541627"/>
            <a:ext cx="10342721" cy="755333"/>
          </a:xfrm>
          <a:prstGeom prst="rect">
            <a:avLst/>
          </a:prstGeom>
          <a:noFill/>
          <a:ln/>
        </p:spPr>
        <p:txBody>
          <a:bodyPr wrap="square" lIns="0" tIns="0" rIns="0" bIns="0" rtlCol="0" anchor="t"/>
          <a:lstStyle/>
          <a:p>
            <a:pPr algn="l"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Deployed the final ensemble model into Home Credit's loan decisioning system to provide real-time predictions for new loan applications.</a:t>
            </a:r>
            <a:endParaRPr lang="en-US" sz="1850" dirty="0"/>
          </a:p>
        </p:txBody>
      </p:sp>
      <p:sp>
        <p:nvSpPr>
          <p:cNvPr id="7" name="Shape 5"/>
          <p:cNvSpPr/>
          <p:nvPr/>
        </p:nvSpPr>
        <p:spPr>
          <a:xfrm>
            <a:off x="3107174" y="3517821"/>
            <a:ext cx="10578941" cy="15240"/>
          </a:xfrm>
          <a:prstGeom prst="roundRect">
            <a:avLst>
              <a:gd name="adj" fmla="val 232384"/>
            </a:avLst>
          </a:prstGeom>
          <a:solidFill>
            <a:srgbClr val="5D606B"/>
          </a:solidFill>
          <a:ln/>
        </p:spPr>
      </p:sp>
      <p:sp>
        <p:nvSpPr>
          <p:cNvPr id="8" name="Shape 6"/>
          <p:cNvSpPr/>
          <p:nvPr/>
        </p:nvSpPr>
        <p:spPr>
          <a:xfrm>
            <a:off x="826294" y="3651052"/>
            <a:ext cx="4325898" cy="1716286"/>
          </a:xfrm>
          <a:prstGeom prst="roundRect">
            <a:avLst>
              <a:gd name="adj" fmla="val 2063"/>
            </a:avLst>
          </a:prstGeom>
          <a:solidFill>
            <a:srgbClr val="444752"/>
          </a:solidFill>
          <a:ln/>
        </p:spPr>
      </p:sp>
      <p:sp>
        <p:nvSpPr>
          <p:cNvPr id="9" name="Text 7"/>
          <p:cNvSpPr/>
          <p:nvPr/>
        </p:nvSpPr>
        <p:spPr>
          <a:xfrm>
            <a:off x="1062395" y="4273034"/>
            <a:ext cx="158472" cy="472202"/>
          </a:xfrm>
          <a:prstGeom prst="rect">
            <a:avLst/>
          </a:prstGeom>
          <a:noFill/>
          <a:ln/>
        </p:spPr>
        <p:txBody>
          <a:bodyPr wrap="none" lIns="0" tIns="0" rIns="0" bIns="0" rtlCol="0" anchor="t"/>
          <a:lstStyle/>
          <a:p>
            <a:pPr algn="ctr" indent="0" marL="0">
              <a:lnSpc>
                <a:spcPts val="3700"/>
              </a:lnSpc>
              <a:buNone/>
            </a:pPr>
            <a:r>
              <a:rPr lang="en-US" sz="2300" dirty="0">
                <a:solidFill>
                  <a:srgbClr val="D6E5EF"/>
                </a:solidFill>
                <a:latin typeface="Lora" pitchFamily="34" charset="0"/>
                <a:ea typeface="Lora" pitchFamily="34" charset="-122"/>
                <a:cs typeface="Lora" pitchFamily="34" charset="-120"/>
              </a:rPr>
              <a:t>2</a:t>
            </a:r>
            <a:endParaRPr lang="en-US" sz="2300" dirty="0"/>
          </a:p>
        </p:txBody>
      </p:sp>
      <p:sp>
        <p:nvSpPr>
          <p:cNvPr id="10" name="Text 8"/>
          <p:cNvSpPr/>
          <p:nvPr/>
        </p:nvSpPr>
        <p:spPr>
          <a:xfrm>
            <a:off x="5388293" y="3887153"/>
            <a:ext cx="2777609" cy="347186"/>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Model Monitoring</a:t>
            </a:r>
            <a:endParaRPr lang="en-US" sz="2150" dirty="0"/>
          </a:p>
        </p:txBody>
      </p:sp>
      <p:sp>
        <p:nvSpPr>
          <p:cNvPr id="11" name="Text 9"/>
          <p:cNvSpPr/>
          <p:nvPr/>
        </p:nvSpPr>
        <p:spPr>
          <a:xfrm>
            <a:off x="5388293" y="4375904"/>
            <a:ext cx="8179713" cy="755333"/>
          </a:xfrm>
          <a:prstGeom prst="rect">
            <a:avLst/>
          </a:prstGeom>
          <a:noFill/>
          <a:ln/>
        </p:spPr>
        <p:txBody>
          <a:bodyPr wrap="square" lIns="0" tIns="0" rIns="0" bIns="0" rtlCol="0" anchor="t"/>
          <a:lstStyle/>
          <a:p>
            <a:pPr algn="l"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Implemented a monitoring system to track the model's performance over time, identifying potential performance degradation and requiring adjustments.</a:t>
            </a:r>
            <a:endParaRPr lang="en-US" sz="1850" dirty="0"/>
          </a:p>
        </p:txBody>
      </p:sp>
      <p:sp>
        <p:nvSpPr>
          <p:cNvPr id="12" name="Shape 10"/>
          <p:cNvSpPr/>
          <p:nvPr/>
        </p:nvSpPr>
        <p:spPr>
          <a:xfrm>
            <a:off x="5270182" y="5352098"/>
            <a:ext cx="8415933" cy="15240"/>
          </a:xfrm>
          <a:prstGeom prst="roundRect">
            <a:avLst>
              <a:gd name="adj" fmla="val 232384"/>
            </a:avLst>
          </a:prstGeom>
          <a:solidFill>
            <a:srgbClr val="5D606B"/>
          </a:solidFill>
          <a:ln/>
        </p:spPr>
      </p:sp>
      <p:sp>
        <p:nvSpPr>
          <p:cNvPr id="13" name="Shape 11"/>
          <p:cNvSpPr/>
          <p:nvPr/>
        </p:nvSpPr>
        <p:spPr>
          <a:xfrm>
            <a:off x="826294" y="5485328"/>
            <a:ext cx="6488906" cy="2093952"/>
          </a:xfrm>
          <a:prstGeom prst="roundRect">
            <a:avLst>
              <a:gd name="adj" fmla="val 1691"/>
            </a:avLst>
          </a:prstGeom>
          <a:solidFill>
            <a:srgbClr val="444752"/>
          </a:solidFill>
          <a:ln/>
        </p:spPr>
      </p:sp>
      <p:sp>
        <p:nvSpPr>
          <p:cNvPr id="14" name="Text 12"/>
          <p:cNvSpPr/>
          <p:nvPr/>
        </p:nvSpPr>
        <p:spPr>
          <a:xfrm>
            <a:off x="1062395" y="6296144"/>
            <a:ext cx="164425" cy="472202"/>
          </a:xfrm>
          <a:prstGeom prst="rect">
            <a:avLst/>
          </a:prstGeom>
          <a:noFill/>
          <a:ln/>
        </p:spPr>
        <p:txBody>
          <a:bodyPr wrap="none" lIns="0" tIns="0" rIns="0" bIns="0" rtlCol="0" anchor="t"/>
          <a:lstStyle/>
          <a:p>
            <a:pPr algn="ctr" indent="0" marL="0">
              <a:lnSpc>
                <a:spcPts val="3700"/>
              </a:lnSpc>
              <a:buNone/>
            </a:pPr>
            <a:r>
              <a:rPr lang="en-US" sz="2300" dirty="0">
                <a:solidFill>
                  <a:srgbClr val="D6E5EF"/>
                </a:solidFill>
                <a:latin typeface="Lora" pitchFamily="34" charset="0"/>
                <a:ea typeface="Lora" pitchFamily="34" charset="-122"/>
                <a:cs typeface="Lora" pitchFamily="34" charset="-120"/>
              </a:rPr>
              <a:t>3</a:t>
            </a:r>
            <a:endParaRPr lang="en-US" sz="2300" dirty="0"/>
          </a:p>
        </p:txBody>
      </p:sp>
      <p:sp>
        <p:nvSpPr>
          <p:cNvPr id="15" name="Text 13"/>
          <p:cNvSpPr/>
          <p:nvPr/>
        </p:nvSpPr>
        <p:spPr>
          <a:xfrm>
            <a:off x="7551301" y="5721429"/>
            <a:ext cx="2777609" cy="347186"/>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Model Maintenance</a:t>
            </a:r>
            <a:endParaRPr lang="en-US" sz="2150" dirty="0"/>
          </a:p>
        </p:txBody>
      </p:sp>
      <p:sp>
        <p:nvSpPr>
          <p:cNvPr id="16" name="Text 14"/>
          <p:cNvSpPr/>
          <p:nvPr/>
        </p:nvSpPr>
        <p:spPr>
          <a:xfrm>
            <a:off x="7551301" y="6210181"/>
            <a:ext cx="6016704" cy="1132999"/>
          </a:xfrm>
          <a:prstGeom prst="rect">
            <a:avLst/>
          </a:prstGeom>
          <a:noFill/>
          <a:ln/>
        </p:spPr>
        <p:txBody>
          <a:bodyPr wrap="square" lIns="0" tIns="0" rIns="0" bIns="0" rtlCol="0" anchor="t"/>
          <a:lstStyle/>
          <a:p>
            <a:pPr algn="l"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Regularly retrained and updated the model with new data to ensure continued accuracy and effectiveness in predicting loan defaults.</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802130"/>
            <a:ext cx="8504992"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Model Performance Comparison</a:t>
            </a:r>
            <a:endParaRPr lang="en-US" sz="4400" dirty="0"/>
          </a:p>
        </p:txBody>
      </p:sp>
      <p:sp>
        <p:nvSpPr>
          <p:cNvPr id="3" name="Shape 1"/>
          <p:cNvSpPr/>
          <p:nvPr/>
        </p:nvSpPr>
        <p:spPr>
          <a:xfrm>
            <a:off x="837724" y="2984897"/>
            <a:ext cx="12954952" cy="3442454"/>
          </a:xfrm>
          <a:prstGeom prst="roundRect">
            <a:avLst>
              <a:gd name="adj" fmla="val 1043"/>
            </a:avLst>
          </a:prstGeom>
          <a:noFill/>
          <a:ln w="7620">
            <a:solidFill>
              <a:srgbClr val="FFFFFF">
                <a:alpha val="24000"/>
              </a:srgbClr>
            </a:solidFill>
            <a:prstDash val="solid"/>
          </a:ln>
        </p:spPr>
      </p:sp>
      <p:sp>
        <p:nvSpPr>
          <p:cNvPr id="4" name="Shape 2"/>
          <p:cNvSpPr/>
          <p:nvPr/>
        </p:nvSpPr>
        <p:spPr>
          <a:xfrm>
            <a:off x="845344" y="2992517"/>
            <a:ext cx="12939713" cy="685443"/>
          </a:xfrm>
          <a:prstGeom prst="rect">
            <a:avLst/>
          </a:prstGeom>
          <a:solidFill>
            <a:srgbClr val="FFFFFF">
              <a:alpha val="4000"/>
            </a:srgbClr>
          </a:solidFill>
          <a:ln/>
        </p:spPr>
      </p:sp>
      <p:sp>
        <p:nvSpPr>
          <p:cNvPr id="5" name="Text 3"/>
          <p:cNvSpPr/>
          <p:nvPr/>
        </p:nvSpPr>
        <p:spPr>
          <a:xfrm>
            <a:off x="1084659" y="3143726"/>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Model</a:t>
            </a:r>
            <a:endParaRPr lang="en-US" sz="1850" dirty="0"/>
          </a:p>
        </p:txBody>
      </p:sp>
      <p:sp>
        <p:nvSpPr>
          <p:cNvPr id="6" name="Text 4"/>
          <p:cNvSpPr/>
          <p:nvPr/>
        </p:nvSpPr>
        <p:spPr>
          <a:xfrm>
            <a:off x="3676412" y="3143726"/>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Precision (0)</a:t>
            </a:r>
            <a:endParaRPr lang="en-US" sz="1850" dirty="0"/>
          </a:p>
        </p:txBody>
      </p:sp>
      <p:sp>
        <p:nvSpPr>
          <p:cNvPr id="7" name="Text 5"/>
          <p:cNvSpPr/>
          <p:nvPr/>
        </p:nvSpPr>
        <p:spPr>
          <a:xfrm>
            <a:off x="6264354" y="3143726"/>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Recall (0)</a:t>
            </a:r>
            <a:endParaRPr lang="en-US" sz="1850" dirty="0"/>
          </a:p>
        </p:txBody>
      </p:sp>
      <p:sp>
        <p:nvSpPr>
          <p:cNvPr id="8" name="Text 6"/>
          <p:cNvSpPr/>
          <p:nvPr/>
        </p:nvSpPr>
        <p:spPr>
          <a:xfrm>
            <a:off x="8852297" y="3143726"/>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F1-Score (0)</a:t>
            </a:r>
            <a:endParaRPr lang="en-US" sz="1850" dirty="0"/>
          </a:p>
        </p:txBody>
      </p:sp>
      <p:sp>
        <p:nvSpPr>
          <p:cNvPr id="9" name="Text 7"/>
          <p:cNvSpPr/>
          <p:nvPr/>
        </p:nvSpPr>
        <p:spPr>
          <a:xfrm>
            <a:off x="11440239" y="3143726"/>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ROC-AUC</a:t>
            </a:r>
            <a:endParaRPr lang="en-US" sz="1850" dirty="0"/>
          </a:p>
        </p:txBody>
      </p:sp>
      <p:sp>
        <p:nvSpPr>
          <p:cNvPr id="10" name="Shape 8"/>
          <p:cNvSpPr/>
          <p:nvPr/>
        </p:nvSpPr>
        <p:spPr>
          <a:xfrm>
            <a:off x="845344" y="3677960"/>
            <a:ext cx="12939713" cy="685443"/>
          </a:xfrm>
          <a:prstGeom prst="rect">
            <a:avLst/>
          </a:prstGeom>
          <a:solidFill>
            <a:srgbClr val="000000">
              <a:alpha val="4000"/>
            </a:srgbClr>
          </a:solidFill>
          <a:ln/>
        </p:spPr>
      </p:sp>
      <p:sp>
        <p:nvSpPr>
          <p:cNvPr id="11" name="Text 9"/>
          <p:cNvSpPr/>
          <p:nvPr/>
        </p:nvSpPr>
        <p:spPr>
          <a:xfrm>
            <a:off x="1084659" y="3829169"/>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XGBoost</a:t>
            </a:r>
            <a:endParaRPr lang="en-US" sz="1850" dirty="0"/>
          </a:p>
        </p:txBody>
      </p:sp>
      <p:sp>
        <p:nvSpPr>
          <p:cNvPr id="12" name="Text 10"/>
          <p:cNvSpPr/>
          <p:nvPr/>
        </p:nvSpPr>
        <p:spPr>
          <a:xfrm>
            <a:off x="3676412" y="3829169"/>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0.680672</a:t>
            </a:r>
            <a:endParaRPr lang="en-US" sz="1850" dirty="0"/>
          </a:p>
        </p:txBody>
      </p:sp>
      <p:sp>
        <p:nvSpPr>
          <p:cNvPr id="13" name="Text 11"/>
          <p:cNvSpPr/>
          <p:nvPr/>
        </p:nvSpPr>
        <p:spPr>
          <a:xfrm>
            <a:off x="6264354" y="3829169"/>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0.786408</a:t>
            </a:r>
            <a:endParaRPr lang="en-US" sz="1850" dirty="0"/>
          </a:p>
        </p:txBody>
      </p:sp>
      <p:sp>
        <p:nvSpPr>
          <p:cNvPr id="14" name="Text 12"/>
          <p:cNvSpPr/>
          <p:nvPr/>
        </p:nvSpPr>
        <p:spPr>
          <a:xfrm>
            <a:off x="8852297" y="3829169"/>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0.729730</a:t>
            </a:r>
            <a:endParaRPr lang="en-US" sz="1850" dirty="0"/>
          </a:p>
        </p:txBody>
      </p:sp>
      <p:sp>
        <p:nvSpPr>
          <p:cNvPr id="15" name="Text 13"/>
          <p:cNvSpPr/>
          <p:nvPr/>
        </p:nvSpPr>
        <p:spPr>
          <a:xfrm>
            <a:off x="11440239" y="3829169"/>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0.984439</a:t>
            </a:r>
            <a:endParaRPr lang="en-US" sz="1850" dirty="0"/>
          </a:p>
        </p:txBody>
      </p:sp>
      <p:sp>
        <p:nvSpPr>
          <p:cNvPr id="16" name="Shape 14"/>
          <p:cNvSpPr/>
          <p:nvPr/>
        </p:nvSpPr>
        <p:spPr>
          <a:xfrm>
            <a:off x="845344" y="4363403"/>
            <a:ext cx="12939713" cy="685443"/>
          </a:xfrm>
          <a:prstGeom prst="rect">
            <a:avLst/>
          </a:prstGeom>
          <a:solidFill>
            <a:srgbClr val="FFFFFF">
              <a:alpha val="4000"/>
            </a:srgbClr>
          </a:solidFill>
          <a:ln/>
        </p:spPr>
      </p:sp>
      <p:sp>
        <p:nvSpPr>
          <p:cNvPr id="17" name="Text 15"/>
          <p:cNvSpPr/>
          <p:nvPr/>
        </p:nvSpPr>
        <p:spPr>
          <a:xfrm>
            <a:off x="1084659" y="4514612"/>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Random Forest</a:t>
            </a:r>
            <a:endParaRPr lang="en-US" sz="1850" dirty="0"/>
          </a:p>
        </p:txBody>
      </p:sp>
      <p:sp>
        <p:nvSpPr>
          <p:cNvPr id="18" name="Text 16"/>
          <p:cNvSpPr/>
          <p:nvPr/>
        </p:nvSpPr>
        <p:spPr>
          <a:xfrm>
            <a:off x="3676412" y="4514612"/>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0.743243</a:t>
            </a:r>
            <a:endParaRPr lang="en-US" sz="1850" dirty="0"/>
          </a:p>
        </p:txBody>
      </p:sp>
      <p:sp>
        <p:nvSpPr>
          <p:cNvPr id="19" name="Text 17"/>
          <p:cNvSpPr/>
          <p:nvPr/>
        </p:nvSpPr>
        <p:spPr>
          <a:xfrm>
            <a:off x="6264354" y="4514612"/>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0.533981</a:t>
            </a:r>
            <a:endParaRPr lang="en-US" sz="1850" dirty="0"/>
          </a:p>
        </p:txBody>
      </p:sp>
      <p:sp>
        <p:nvSpPr>
          <p:cNvPr id="20" name="Text 18"/>
          <p:cNvSpPr/>
          <p:nvPr/>
        </p:nvSpPr>
        <p:spPr>
          <a:xfrm>
            <a:off x="8852297" y="4514612"/>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0.621469</a:t>
            </a:r>
            <a:endParaRPr lang="en-US" sz="1850" dirty="0"/>
          </a:p>
        </p:txBody>
      </p:sp>
      <p:sp>
        <p:nvSpPr>
          <p:cNvPr id="21" name="Text 19"/>
          <p:cNvSpPr/>
          <p:nvPr/>
        </p:nvSpPr>
        <p:spPr>
          <a:xfrm>
            <a:off x="11440239" y="4514612"/>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0.978783</a:t>
            </a:r>
            <a:endParaRPr lang="en-US" sz="1850" dirty="0"/>
          </a:p>
        </p:txBody>
      </p:sp>
      <p:sp>
        <p:nvSpPr>
          <p:cNvPr id="22" name="Shape 20"/>
          <p:cNvSpPr/>
          <p:nvPr/>
        </p:nvSpPr>
        <p:spPr>
          <a:xfrm>
            <a:off x="845344" y="5048845"/>
            <a:ext cx="12939713" cy="685443"/>
          </a:xfrm>
          <a:prstGeom prst="rect">
            <a:avLst/>
          </a:prstGeom>
          <a:solidFill>
            <a:srgbClr val="000000">
              <a:alpha val="4000"/>
            </a:srgbClr>
          </a:solidFill>
          <a:ln/>
        </p:spPr>
      </p:sp>
      <p:sp>
        <p:nvSpPr>
          <p:cNvPr id="23" name="Text 21"/>
          <p:cNvSpPr/>
          <p:nvPr/>
        </p:nvSpPr>
        <p:spPr>
          <a:xfrm>
            <a:off x="1084659" y="5200055"/>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Logistic Regression</a:t>
            </a:r>
            <a:endParaRPr lang="en-US" sz="1850" dirty="0"/>
          </a:p>
        </p:txBody>
      </p:sp>
      <p:sp>
        <p:nvSpPr>
          <p:cNvPr id="24" name="Text 22"/>
          <p:cNvSpPr/>
          <p:nvPr/>
        </p:nvSpPr>
        <p:spPr>
          <a:xfrm>
            <a:off x="3676412" y="5200055"/>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0.461538</a:t>
            </a:r>
            <a:endParaRPr lang="en-US" sz="1850" dirty="0"/>
          </a:p>
        </p:txBody>
      </p:sp>
      <p:sp>
        <p:nvSpPr>
          <p:cNvPr id="25" name="Text 23"/>
          <p:cNvSpPr/>
          <p:nvPr/>
        </p:nvSpPr>
        <p:spPr>
          <a:xfrm>
            <a:off x="6264354" y="5200055"/>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0.058252</a:t>
            </a:r>
            <a:endParaRPr lang="en-US" sz="1850" dirty="0"/>
          </a:p>
        </p:txBody>
      </p:sp>
      <p:sp>
        <p:nvSpPr>
          <p:cNvPr id="26" name="Text 24"/>
          <p:cNvSpPr/>
          <p:nvPr/>
        </p:nvSpPr>
        <p:spPr>
          <a:xfrm>
            <a:off x="8852297" y="5200055"/>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0.103448</a:t>
            </a:r>
            <a:endParaRPr lang="en-US" sz="1850" dirty="0"/>
          </a:p>
        </p:txBody>
      </p:sp>
      <p:sp>
        <p:nvSpPr>
          <p:cNvPr id="27" name="Text 25"/>
          <p:cNvSpPr/>
          <p:nvPr/>
        </p:nvSpPr>
        <p:spPr>
          <a:xfrm>
            <a:off x="11440239" y="5200055"/>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0.755832</a:t>
            </a:r>
            <a:endParaRPr lang="en-US" sz="1850" dirty="0"/>
          </a:p>
        </p:txBody>
      </p:sp>
      <p:sp>
        <p:nvSpPr>
          <p:cNvPr id="28" name="Shape 26"/>
          <p:cNvSpPr/>
          <p:nvPr/>
        </p:nvSpPr>
        <p:spPr>
          <a:xfrm>
            <a:off x="845344" y="5734288"/>
            <a:ext cx="12939713" cy="685443"/>
          </a:xfrm>
          <a:prstGeom prst="rect">
            <a:avLst/>
          </a:prstGeom>
          <a:solidFill>
            <a:srgbClr val="FFFFFF">
              <a:alpha val="4000"/>
            </a:srgbClr>
          </a:solidFill>
          <a:ln/>
        </p:spPr>
      </p:sp>
      <p:sp>
        <p:nvSpPr>
          <p:cNvPr id="29" name="Text 27"/>
          <p:cNvSpPr/>
          <p:nvPr/>
        </p:nvSpPr>
        <p:spPr>
          <a:xfrm>
            <a:off x="1084659" y="5885498"/>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SVM</a:t>
            </a:r>
            <a:endParaRPr lang="en-US" sz="1850" dirty="0"/>
          </a:p>
        </p:txBody>
      </p:sp>
      <p:sp>
        <p:nvSpPr>
          <p:cNvPr id="30" name="Text 28"/>
          <p:cNvSpPr/>
          <p:nvPr/>
        </p:nvSpPr>
        <p:spPr>
          <a:xfrm>
            <a:off x="3676412" y="5885498"/>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0.250000</a:t>
            </a:r>
            <a:endParaRPr lang="en-US" sz="1850" dirty="0"/>
          </a:p>
        </p:txBody>
      </p:sp>
      <p:sp>
        <p:nvSpPr>
          <p:cNvPr id="31" name="Text 29"/>
          <p:cNvSpPr/>
          <p:nvPr/>
        </p:nvSpPr>
        <p:spPr>
          <a:xfrm>
            <a:off x="6264354" y="5885498"/>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0.009709</a:t>
            </a:r>
            <a:endParaRPr lang="en-US" sz="1850" dirty="0"/>
          </a:p>
        </p:txBody>
      </p:sp>
      <p:sp>
        <p:nvSpPr>
          <p:cNvPr id="32" name="Text 30"/>
          <p:cNvSpPr/>
          <p:nvPr/>
        </p:nvSpPr>
        <p:spPr>
          <a:xfrm>
            <a:off x="8852297" y="5885498"/>
            <a:ext cx="210169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0.018692</a:t>
            </a:r>
            <a:endParaRPr lang="en-US" sz="1850" dirty="0"/>
          </a:p>
        </p:txBody>
      </p:sp>
      <p:sp>
        <p:nvSpPr>
          <p:cNvPr id="33" name="Text 31"/>
          <p:cNvSpPr/>
          <p:nvPr/>
        </p:nvSpPr>
        <p:spPr>
          <a:xfrm>
            <a:off x="11440239" y="5885498"/>
            <a:ext cx="2105501"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0.530461</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17257"/>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Streamlit View</a:t>
            </a:r>
            <a:endParaRPr lang="en-US" sz="4400" dirty="0"/>
          </a:p>
        </p:txBody>
      </p:sp>
      <p:sp>
        <p:nvSpPr>
          <p:cNvPr id="4" name="Text 1"/>
          <p:cNvSpPr/>
          <p:nvPr/>
        </p:nvSpPr>
        <p:spPr>
          <a:xfrm>
            <a:off x="837724" y="3880247"/>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Developed a user-friendly Streamlit dashboard to visualize key insights and model performance. Users can interact with the dashboard to explore various data points and gain a comprehensive understanding of the model's predictions.</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762732"/>
            <a:ext cx="619375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Thank you for listening!</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309848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About Us</a:t>
            </a:r>
            <a:endParaRPr lang="en-US" sz="4400" dirty="0"/>
          </a:p>
        </p:txBody>
      </p:sp>
      <p:sp>
        <p:nvSpPr>
          <p:cNvPr id="3" name="Text 1"/>
          <p:cNvSpPr/>
          <p:nvPr/>
        </p:nvSpPr>
        <p:spPr>
          <a:xfrm>
            <a:off x="837724" y="4281249"/>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Prepared by: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Kareem Ayman</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Muhammad Emad</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Aya Elmalah</a:t>
            </a:r>
            <a:pPr algn="l"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Shereen Ebrahim</a:t>
            </a:r>
            <a:endParaRPr lang="en-US" sz="1850" dirty="0"/>
          </a:p>
        </p:txBody>
      </p:sp>
      <p:sp>
        <p:nvSpPr>
          <p:cNvPr id="4" name="Text 2"/>
          <p:cNvSpPr/>
          <p:nvPr/>
        </p:nvSpPr>
        <p:spPr>
          <a:xfrm>
            <a:off x="837724" y="4747974"/>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Instructor: </a:t>
            </a:r>
            <a:pPr algn="l"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Eng Mohamed Alqablawi</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71660" y="1930360"/>
            <a:ext cx="4831080" cy="5989320"/>
          </a:xfrm>
          <a:prstGeom prst="rect">
            <a:avLst/>
          </a:prstGeom>
        </p:spPr>
      </p:pic>
      <p:sp>
        <p:nvSpPr>
          <p:cNvPr id="3" name="Text 0"/>
          <p:cNvSpPr/>
          <p:nvPr/>
        </p:nvSpPr>
        <p:spPr>
          <a:xfrm>
            <a:off x="418862" y="329089"/>
            <a:ext cx="4179808"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Project Structure and Workflow</a:t>
            </a:r>
            <a:endParaRPr lang="en-US" sz="2200" dirty="0"/>
          </a:p>
        </p:txBody>
      </p:sp>
      <p:sp>
        <p:nvSpPr>
          <p:cNvPr id="4" name="Shape 1"/>
          <p:cNvSpPr/>
          <p:nvPr/>
        </p:nvSpPr>
        <p:spPr>
          <a:xfrm>
            <a:off x="590669" y="860465"/>
            <a:ext cx="15240" cy="8660487"/>
          </a:xfrm>
          <a:prstGeom prst="roundRect">
            <a:avLst>
              <a:gd name="adj" fmla="val 117806"/>
            </a:avLst>
          </a:prstGeom>
          <a:solidFill>
            <a:srgbClr val="5D606B"/>
          </a:solidFill>
          <a:ln/>
        </p:spPr>
      </p:sp>
      <p:sp>
        <p:nvSpPr>
          <p:cNvPr id="5" name="Shape 2"/>
          <p:cNvSpPr/>
          <p:nvPr/>
        </p:nvSpPr>
        <p:spPr>
          <a:xfrm>
            <a:off x="717649" y="1121926"/>
            <a:ext cx="418862" cy="15240"/>
          </a:xfrm>
          <a:prstGeom prst="roundRect">
            <a:avLst>
              <a:gd name="adj" fmla="val 117806"/>
            </a:avLst>
          </a:prstGeom>
          <a:solidFill>
            <a:srgbClr val="5D606B"/>
          </a:solidFill>
          <a:ln/>
        </p:spPr>
      </p:sp>
      <p:sp>
        <p:nvSpPr>
          <p:cNvPr id="6" name="Shape 3"/>
          <p:cNvSpPr/>
          <p:nvPr/>
        </p:nvSpPr>
        <p:spPr>
          <a:xfrm>
            <a:off x="463689" y="995005"/>
            <a:ext cx="269200" cy="269200"/>
          </a:xfrm>
          <a:prstGeom prst="roundRect">
            <a:avLst>
              <a:gd name="adj" fmla="val 6669"/>
            </a:avLst>
          </a:prstGeom>
          <a:solidFill>
            <a:srgbClr val="444752"/>
          </a:solidFill>
          <a:ln/>
        </p:spPr>
      </p:sp>
      <p:sp>
        <p:nvSpPr>
          <p:cNvPr id="7" name="Text 4"/>
          <p:cNvSpPr/>
          <p:nvPr/>
        </p:nvSpPr>
        <p:spPr>
          <a:xfrm>
            <a:off x="567511" y="1045131"/>
            <a:ext cx="61555"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1</a:t>
            </a:r>
            <a:endParaRPr lang="en-US" sz="1300" dirty="0"/>
          </a:p>
        </p:txBody>
      </p:sp>
      <p:sp>
        <p:nvSpPr>
          <p:cNvPr id="8" name="Text 5"/>
          <p:cNvSpPr/>
          <p:nvPr/>
        </p:nvSpPr>
        <p:spPr>
          <a:xfrm>
            <a:off x="1256586" y="98012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Load Data</a:t>
            </a:r>
            <a:endParaRPr lang="en-US" sz="1100" dirty="0"/>
          </a:p>
        </p:txBody>
      </p:sp>
      <p:sp>
        <p:nvSpPr>
          <p:cNvPr id="9" name="Text 6"/>
          <p:cNvSpPr/>
          <p:nvPr/>
        </p:nvSpPr>
        <p:spPr>
          <a:xfrm>
            <a:off x="1256586" y="122789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Read the input datasets into dataframes.</a:t>
            </a:r>
            <a:endParaRPr lang="en-US" sz="900" dirty="0"/>
          </a:p>
        </p:txBody>
      </p:sp>
      <p:sp>
        <p:nvSpPr>
          <p:cNvPr id="10" name="Shape 7"/>
          <p:cNvSpPr/>
          <p:nvPr/>
        </p:nvSpPr>
        <p:spPr>
          <a:xfrm>
            <a:off x="717649" y="1920121"/>
            <a:ext cx="418862" cy="15240"/>
          </a:xfrm>
          <a:prstGeom prst="roundRect">
            <a:avLst>
              <a:gd name="adj" fmla="val 117806"/>
            </a:avLst>
          </a:prstGeom>
          <a:solidFill>
            <a:srgbClr val="5D606B"/>
          </a:solidFill>
          <a:ln/>
        </p:spPr>
      </p:sp>
      <p:sp>
        <p:nvSpPr>
          <p:cNvPr id="11" name="Shape 8"/>
          <p:cNvSpPr/>
          <p:nvPr/>
        </p:nvSpPr>
        <p:spPr>
          <a:xfrm>
            <a:off x="463689" y="1793200"/>
            <a:ext cx="269200" cy="269200"/>
          </a:xfrm>
          <a:prstGeom prst="roundRect">
            <a:avLst>
              <a:gd name="adj" fmla="val 6669"/>
            </a:avLst>
          </a:prstGeom>
          <a:solidFill>
            <a:srgbClr val="444752"/>
          </a:solidFill>
          <a:ln/>
        </p:spPr>
      </p:sp>
      <p:sp>
        <p:nvSpPr>
          <p:cNvPr id="12" name="Text 9"/>
          <p:cNvSpPr/>
          <p:nvPr/>
        </p:nvSpPr>
        <p:spPr>
          <a:xfrm>
            <a:off x="552867" y="1843326"/>
            <a:ext cx="90726"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2</a:t>
            </a:r>
            <a:endParaRPr lang="en-US" sz="1300" dirty="0"/>
          </a:p>
        </p:txBody>
      </p:sp>
      <p:sp>
        <p:nvSpPr>
          <p:cNvPr id="13" name="Text 10"/>
          <p:cNvSpPr/>
          <p:nvPr/>
        </p:nvSpPr>
        <p:spPr>
          <a:xfrm>
            <a:off x="1256586" y="1778318"/>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Aggregate</a:t>
            </a:r>
            <a:endParaRPr lang="en-US" sz="1100" dirty="0"/>
          </a:p>
        </p:txBody>
      </p:sp>
      <p:sp>
        <p:nvSpPr>
          <p:cNvPr id="14" name="Text 11"/>
          <p:cNvSpPr/>
          <p:nvPr/>
        </p:nvSpPr>
        <p:spPr>
          <a:xfrm>
            <a:off x="1256586" y="2026087"/>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Combine related data for analysis and modeling.</a:t>
            </a:r>
            <a:endParaRPr lang="en-US" sz="900" dirty="0"/>
          </a:p>
        </p:txBody>
      </p:sp>
      <p:sp>
        <p:nvSpPr>
          <p:cNvPr id="15" name="Shape 12"/>
          <p:cNvSpPr/>
          <p:nvPr/>
        </p:nvSpPr>
        <p:spPr>
          <a:xfrm>
            <a:off x="717649" y="2718316"/>
            <a:ext cx="418862" cy="15240"/>
          </a:xfrm>
          <a:prstGeom prst="roundRect">
            <a:avLst>
              <a:gd name="adj" fmla="val 117806"/>
            </a:avLst>
          </a:prstGeom>
          <a:solidFill>
            <a:srgbClr val="5D606B"/>
          </a:solidFill>
          <a:ln/>
        </p:spPr>
      </p:sp>
      <p:sp>
        <p:nvSpPr>
          <p:cNvPr id="16" name="Shape 13"/>
          <p:cNvSpPr/>
          <p:nvPr/>
        </p:nvSpPr>
        <p:spPr>
          <a:xfrm>
            <a:off x="463689" y="2591395"/>
            <a:ext cx="269200" cy="269200"/>
          </a:xfrm>
          <a:prstGeom prst="roundRect">
            <a:avLst>
              <a:gd name="adj" fmla="val 6669"/>
            </a:avLst>
          </a:prstGeom>
          <a:solidFill>
            <a:srgbClr val="444752"/>
          </a:solidFill>
          <a:ln/>
        </p:spPr>
      </p:sp>
      <p:sp>
        <p:nvSpPr>
          <p:cNvPr id="17" name="Text 14"/>
          <p:cNvSpPr/>
          <p:nvPr/>
        </p:nvSpPr>
        <p:spPr>
          <a:xfrm>
            <a:off x="551200" y="2641521"/>
            <a:ext cx="94059"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3</a:t>
            </a:r>
            <a:endParaRPr lang="en-US" sz="1300" dirty="0"/>
          </a:p>
        </p:txBody>
      </p:sp>
      <p:sp>
        <p:nvSpPr>
          <p:cNvPr id="18" name="Text 15"/>
          <p:cNvSpPr/>
          <p:nvPr/>
        </p:nvSpPr>
        <p:spPr>
          <a:xfrm>
            <a:off x="1256586" y="257651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Join</a:t>
            </a:r>
            <a:endParaRPr lang="en-US" sz="1100" dirty="0"/>
          </a:p>
        </p:txBody>
      </p:sp>
      <p:sp>
        <p:nvSpPr>
          <p:cNvPr id="19" name="Text 16"/>
          <p:cNvSpPr/>
          <p:nvPr/>
        </p:nvSpPr>
        <p:spPr>
          <a:xfrm>
            <a:off x="1256586" y="282428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Merge dataframes based on shared keys for a comprehensive view.</a:t>
            </a:r>
            <a:endParaRPr lang="en-US" sz="900" dirty="0"/>
          </a:p>
        </p:txBody>
      </p:sp>
      <p:sp>
        <p:nvSpPr>
          <p:cNvPr id="20" name="Shape 17"/>
          <p:cNvSpPr/>
          <p:nvPr/>
        </p:nvSpPr>
        <p:spPr>
          <a:xfrm>
            <a:off x="717649" y="3516511"/>
            <a:ext cx="418862" cy="15240"/>
          </a:xfrm>
          <a:prstGeom prst="roundRect">
            <a:avLst>
              <a:gd name="adj" fmla="val 117806"/>
            </a:avLst>
          </a:prstGeom>
          <a:solidFill>
            <a:srgbClr val="5D606B"/>
          </a:solidFill>
          <a:ln/>
        </p:spPr>
      </p:sp>
      <p:sp>
        <p:nvSpPr>
          <p:cNvPr id="21" name="Shape 18"/>
          <p:cNvSpPr/>
          <p:nvPr/>
        </p:nvSpPr>
        <p:spPr>
          <a:xfrm>
            <a:off x="463689" y="3389590"/>
            <a:ext cx="269200" cy="269200"/>
          </a:xfrm>
          <a:prstGeom prst="roundRect">
            <a:avLst>
              <a:gd name="adj" fmla="val 6669"/>
            </a:avLst>
          </a:prstGeom>
          <a:solidFill>
            <a:srgbClr val="444752"/>
          </a:solidFill>
          <a:ln/>
        </p:spPr>
      </p:sp>
      <p:sp>
        <p:nvSpPr>
          <p:cNvPr id="22" name="Text 19"/>
          <p:cNvSpPr/>
          <p:nvPr/>
        </p:nvSpPr>
        <p:spPr>
          <a:xfrm>
            <a:off x="552510" y="3439716"/>
            <a:ext cx="91559"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4</a:t>
            </a:r>
            <a:endParaRPr lang="en-US" sz="1300" dirty="0"/>
          </a:p>
        </p:txBody>
      </p:sp>
      <p:sp>
        <p:nvSpPr>
          <p:cNvPr id="23" name="Text 20"/>
          <p:cNvSpPr/>
          <p:nvPr/>
        </p:nvSpPr>
        <p:spPr>
          <a:xfrm>
            <a:off x="1256586" y="3374708"/>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Preprocess</a:t>
            </a:r>
            <a:endParaRPr lang="en-US" sz="1100" dirty="0"/>
          </a:p>
        </p:txBody>
      </p:sp>
      <p:sp>
        <p:nvSpPr>
          <p:cNvPr id="24" name="Text 21"/>
          <p:cNvSpPr/>
          <p:nvPr/>
        </p:nvSpPr>
        <p:spPr>
          <a:xfrm>
            <a:off x="1256586" y="3622477"/>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Clean, transform, and prepare data for modeling.</a:t>
            </a:r>
            <a:endParaRPr lang="en-US" sz="900" dirty="0"/>
          </a:p>
        </p:txBody>
      </p:sp>
      <p:sp>
        <p:nvSpPr>
          <p:cNvPr id="25" name="Shape 22"/>
          <p:cNvSpPr/>
          <p:nvPr/>
        </p:nvSpPr>
        <p:spPr>
          <a:xfrm>
            <a:off x="717649" y="4314706"/>
            <a:ext cx="418862" cy="15240"/>
          </a:xfrm>
          <a:prstGeom prst="roundRect">
            <a:avLst>
              <a:gd name="adj" fmla="val 117806"/>
            </a:avLst>
          </a:prstGeom>
          <a:solidFill>
            <a:srgbClr val="5D606B"/>
          </a:solidFill>
          <a:ln/>
        </p:spPr>
      </p:sp>
      <p:sp>
        <p:nvSpPr>
          <p:cNvPr id="26" name="Shape 23"/>
          <p:cNvSpPr/>
          <p:nvPr/>
        </p:nvSpPr>
        <p:spPr>
          <a:xfrm>
            <a:off x="463689" y="4187785"/>
            <a:ext cx="269200" cy="269200"/>
          </a:xfrm>
          <a:prstGeom prst="roundRect">
            <a:avLst>
              <a:gd name="adj" fmla="val 6669"/>
            </a:avLst>
          </a:prstGeom>
          <a:solidFill>
            <a:srgbClr val="444752"/>
          </a:solidFill>
          <a:ln/>
        </p:spPr>
      </p:sp>
      <p:sp>
        <p:nvSpPr>
          <p:cNvPr id="27" name="Text 24"/>
          <p:cNvSpPr/>
          <p:nvPr/>
        </p:nvSpPr>
        <p:spPr>
          <a:xfrm>
            <a:off x="552271" y="4237911"/>
            <a:ext cx="92035"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5</a:t>
            </a:r>
            <a:endParaRPr lang="en-US" sz="1300" dirty="0"/>
          </a:p>
        </p:txBody>
      </p:sp>
      <p:sp>
        <p:nvSpPr>
          <p:cNvPr id="28" name="Text 25"/>
          <p:cNvSpPr/>
          <p:nvPr/>
        </p:nvSpPr>
        <p:spPr>
          <a:xfrm>
            <a:off x="1256586" y="4172902"/>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Visualize</a:t>
            </a:r>
            <a:endParaRPr lang="en-US" sz="1100" dirty="0"/>
          </a:p>
        </p:txBody>
      </p:sp>
      <p:sp>
        <p:nvSpPr>
          <p:cNvPr id="29" name="Text 26"/>
          <p:cNvSpPr/>
          <p:nvPr/>
        </p:nvSpPr>
        <p:spPr>
          <a:xfrm>
            <a:off x="1256586" y="442067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Explore and understand the data through visual representations.</a:t>
            </a:r>
            <a:endParaRPr lang="en-US" sz="900" dirty="0"/>
          </a:p>
        </p:txBody>
      </p:sp>
      <p:sp>
        <p:nvSpPr>
          <p:cNvPr id="30" name="Shape 27"/>
          <p:cNvSpPr/>
          <p:nvPr/>
        </p:nvSpPr>
        <p:spPr>
          <a:xfrm>
            <a:off x="717649" y="5112901"/>
            <a:ext cx="418862" cy="15240"/>
          </a:xfrm>
          <a:prstGeom prst="roundRect">
            <a:avLst>
              <a:gd name="adj" fmla="val 117806"/>
            </a:avLst>
          </a:prstGeom>
          <a:solidFill>
            <a:srgbClr val="5D606B"/>
          </a:solidFill>
          <a:ln/>
        </p:spPr>
      </p:sp>
      <p:sp>
        <p:nvSpPr>
          <p:cNvPr id="31" name="Shape 28"/>
          <p:cNvSpPr/>
          <p:nvPr/>
        </p:nvSpPr>
        <p:spPr>
          <a:xfrm>
            <a:off x="463689" y="4985980"/>
            <a:ext cx="269200" cy="269200"/>
          </a:xfrm>
          <a:prstGeom prst="roundRect">
            <a:avLst>
              <a:gd name="adj" fmla="val 6669"/>
            </a:avLst>
          </a:prstGeom>
          <a:solidFill>
            <a:srgbClr val="444752"/>
          </a:solidFill>
          <a:ln/>
        </p:spPr>
      </p:sp>
      <p:sp>
        <p:nvSpPr>
          <p:cNvPr id="32" name="Text 29"/>
          <p:cNvSpPr/>
          <p:nvPr/>
        </p:nvSpPr>
        <p:spPr>
          <a:xfrm>
            <a:off x="549414" y="5036106"/>
            <a:ext cx="97631"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6</a:t>
            </a:r>
            <a:endParaRPr lang="en-US" sz="1300" dirty="0"/>
          </a:p>
        </p:txBody>
      </p:sp>
      <p:sp>
        <p:nvSpPr>
          <p:cNvPr id="33" name="Text 30"/>
          <p:cNvSpPr/>
          <p:nvPr/>
        </p:nvSpPr>
        <p:spPr>
          <a:xfrm>
            <a:off x="1256586" y="4971098"/>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Train Model</a:t>
            </a:r>
            <a:endParaRPr lang="en-US" sz="1100" dirty="0"/>
          </a:p>
        </p:txBody>
      </p:sp>
      <p:sp>
        <p:nvSpPr>
          <p:cNvPr id="34" name="Text 31"/>
          <p:cNvSpPr/>
          <p:nvPr/>
        </p:nvSpPr>
        <p:spPr>
          <a:xfrm>
            <a:off x="1256586" y="5218867"/>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Build and train a machine learning model for predicting loan repayment.</a:t>
            </a:r>
            <a:endParaRPr lang="en-US" sz="900" dirty="0"/>
          </a:p>
        </p:txBody>
      </p:sp>
      <p:sp>
        <p:nvSpPr>
          <p:cNvPr id="35" name="Shape 32"/>
          <p:cNvSpPr/>
          <p:nvPr/>
        </p:nvSpPr>
        <p:spPr>
          <a:xfrm>
            <a:off x="717649" y="5911096"/>
            <a:ext cx="418862" cy="15240"/>
          </a:xfrm>
          <a:prstGeom prst="roundRect">
            <a:avLst>
              <a:gd name="adj" fmla="val 117806"/>
            </a:avLst>
          </a:prstGeom>
          <a:solidFill>
            <a:srgbClr val="5D606B"/>
          </a:solidFill>
          <a:ln/>
        </p:spPr>
      </p:sp>
      <p:sp>
        <p:nvSpPr>
          <p:cNvPr id="36" name="Shape 33"/>
          <p:cNvSpPr/>
          <p:nvPr/>
        </p:nvSpPr>
        <p:spPr>
          <a:xfrm>
            <a:off x="463689" y="5784175"/>
            <a:ext cx="269200" cy="269200"/>
          </a:xfrm>
          <a:prstGeom prst="roundRect">
            <a:avLst>
              <a:gd name="adj" fmla="val 6669"/>
            </a:avLst>
          </a:prstGeom>
          <a:solidFill>
            <a:srgbClr val="444752"/>
          </a:solidFill>
          <a:ln/>
        </p:spPr>
      </p:sp>
      <p:sp>
        <p:nvSpPr>
          <p:cNvPr id="37" name="Text 34"/>
          <p:cNvSpPr/>
          <p:nvPr/>
        </p:nvSpPr>
        <p:spPr>
          <a:xfrm>
            <a:off x="559296" y="5834301"/>
            <a:ext cx="77867"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7</a:t>
            </a:r>
            <a:endParaRPr lang="en-US" sz="1300" dirty="0"/>
          </a:p>
        </p:txBody>
      </p:sp>
      <p:sp>
        <p:nvSpPr>
          <p:cNvPr id="38" name="Text 35"/>
          <p:cNvSpPr/>
          <p:nvPr/>
        </p:nvSpPr>
        <p:spPr>
          <a:xfrm>
            <a:off x="1256586" y="576929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Evaluate Model</a:t>
            </a:r>
            <a:endParaRPr lang="en-US" sz="1100" dirty="0"/>
          </a:p>
        </p:txBody>
      </p:sp>
      <p:sp>
        <p:nvSpPr>
          <p:cNvPr id="39" name="Text 36"/>
          <p:cNvSpPr/>
          <p:nvPr/>
        </p:nvSpPr>
        <p:spPr>
          <a:xfrm>
            <a:off x="1256586" y="601706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Assess the model's performance using relevant metrics.</a:t>
            </a:r>
            <a:endParaRPr lang="en-US" sz="900" dirty="0"/>
          </a:p>
        </p:txBody>
      </p:sp>
      <p:sp>
        <p:nvSpPr>
          <p:cNvPr id="40" name="Shape 37"/>
          <p:cNvSpPr/>
          <p:nvPr/>
        </p:nvSpPr>
        <p:spPr>
          <a:xfrm>
            <a:off x="717649" y="6709291"/>
            <a:ext cx="418862" cy="15240"/>
          </a:xfrm>
          <a:prstGeom prst="roundRect">
            <a:avLst>
              <a:gd name="adj" fmla="val 117806"/>
            </a:avLst>
          </a:prstGeom>
          <a:solidFill>
            <a:srgbClr val="5D606B"/>
          </a:solidFill>
          <a:ln/>
        </p:spPr>
      </p:sp>
      <p:sp>
        <p:nvSpPr>
          <p:cNvPr id="41" name="Shape 38"/>
          <p:cNvSpPr/>
          <p:nvPr/>
        </p:nvSpPr>
        <p:spPr>
          <a:xfrm>
            <a:off x="463689" y="6582370"/>
            <a:ext cx="269200" cy="269200"/>
          </a:xfrm>
          <a:prstGeom prst="roundRect">
            <a:avLst>
              <a:gd name="adj" fmla="val 6669"/>
            </a:avLst>
          </a:prstGeom>
          <a:solidFill>
            <a:srgbClr val="444752"/>
          </a:solidFill>
          <a:ln/>
        </p:spPr>
      </p:sp>
      <p:sp>
        <p:nvSpPr>
          <p:cNvPr id="42" name="Text 39"/>
          <p:cNvSpPr/>
          <p:nvPr/>
        </p:nvSpPr>
        <p:spPr>
          <a:xfrm>
            <a:off x="550843" y="6632496"/>
            <a:ext cx="94893"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8</a:t>
            </a:r>
            <a:endParaRPr lang="en-US" sz="1300" dirty="0"/>
          </a:p>
        </p:txBody>
      </p:sp>
      <p:sp>
        <p:nvSpPr>
          <p:cNvPr id="43" name="Text 40"/>
          <p:cNvSpPr/>
          <p:nvPr/>
        </p:nvSpPr>
        <p:spPr>
          <a:xfrm>
            <a:off x="1256586" y="6567488"/>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Main</a:t>
            </a:r>
            <a:endParaRPr lang="en-US" sz="1100" dirty="0"/>
          </a:p>
        </p:txBody>
      </p:sp>
      <p:sp>
        <p:nvSpPr>
          <p:cNvPr id="44" name="Text 41"/>
          <p:cNvSpPr/>
          <p:nvPr/>
        </p:nvSpPr>
        <p:spPr>
          <a:xfrm>
            <a:off x="1256586" y="6815257"/>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main script that orchestrates the entire process.</a:t>
            </a:r>
            <a:endParaRPr lang="en-US" sz="900" dirty="0"/>
          </a:p>
        </p:txBody>
      </p:sp>
      <p:sp>
        <p:nvSpPr>
          <p:cNvPr id="45" name="Shape 42"/>
          <p:cNvSpPr/>
          <p:nvPr/>
        </p:nvSpPr>
        <p:spPr>
          <a:xfrm>
            <a:off x="717649" y="7507486"/>
            <a:ext cx="418862" cy="15240"/>
          </a:xfrm>
          <a:prstGeom prst="roundRect">
            <a:avLst>
              <a:gd name="adj" fmla="val 117806"/>
            </a:avLst>
          </a:prstGeom>
          <a:solidFill>
            <a:srgbClr val="5D606B"/>
          </a:solidFill>
          <a:ln/>
        </p:spPr>
      </p:sp>
      <p:sp>
        <p:nvSpPr>
          <p:cNvPr id="46" name="Shape 43"/>
          <p:cNvSpPr/>
          <p:nvPr/>
        </p:nvSpPr>
        <p:spPr>
          <a:xfrm>
            <a:off x="463689" y="7380565"/>
            <a:ext cx="269200" cy="269200"/>
          </a:xfrm>
          <a:prstGeom prst="roundRect">
            <a:avLst>
              <a:gd name="adj" fmla="val 6669"/>
            </a:avLst>
          </a:prstGeom>
          <a:solidFill>
            <a:srgbClr val="444752"/>
          </a:solidFill>
          <a:ln/>
        </p:spPr>
      </p:sp>
      <p:sp>
        <p:nvSpPr>
          <p:cNvPr id="47" name="Text 44"/>
          <p:cNvSpPr/>
          <p:nvPr/>
        </p:nvSpPr>
        <p:spPr>
          <a:xfrm>
            <a:off x="549414" y="7430691"/>
            <a:ext cx="97631"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9</a:t>
            </a:r>
            <a:endParaRPr lang="en-US" sz="1300" dirty="0"/>
          </a:p>
        </p:txBody>
      </p:sp>
      <p:sp>
        <p:nvSpPr>
          <p:cNvPr id="48" name="Text 45"/>
          <p:cNvSpPr/>
          <p:nvPr/>
        </p:nvSpPr>
        <p:spPr>
          <a:xfrm>
            <a:off x="1256586" y="736568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Streamlit</a:t>
            </a:r>
            <a:endParaRPr lang="en-US" sz="1100" dirty="0"/>
          </a:p>
        </p:txBody>
      </p:sp>
      <p:sp>
        <p:nvSpPr>
          <p:cNvPr id="49" name="Text 46"/>
          <p:cNvSpPr/>
          <p:nvPr/>
        </p:nvSpPr>
        <p:spPr>
          <a:xfrm>
            <a:off x="1256586" y="761345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Create an interactive web application for visualizing results.</a:t>
            </a:r>
            <a:endParaRPr lang="en-US" sz="900" dirty="0"/>
          </a:p>
        </p:txBody>
      </p:sp>
      <p:sp>
        <p:nvSpPr>
          <p:cNvPr id="50" name="Shape 47"/>
          <p:cNvSpPr/>
          <p:nvPr/>
        </p:nvSpPr>
        <p:spPr>
          <a:xfrm>
            <a:off x="717649" y="8305681"/>
            <a:ext cx="418862" cy="15240"/>
          </a:xfrm>
          <a:prstGeom prst="roundRect">
            <a:avLst>
              <a:gd name="adj" fmla="val 117806"/>
            </a:avLst>
          </a:prstGeom>
          <a:solidFill>
            <a:srgbClr val="5D606B"/>
          </a:solidFill>
          <a:ln/>
        </p:spPr>
      </p:sp>
      <p:sp>
        <p:nvSpPr>
          <p:cNvPr id="51" name="Shape 48"/>
          <p:cNvSpPr/>
          <p:nvPr/>
        </p:nvSpPr>
        <p:spPr>
          <a:xfrm>
            <a:off x="463689" y="8178760"/>
            <a:ext cx="269200" cy="269200"/>
          </a:xfrm>
          <a:prstGeom prst="roundRect">
            <a:avLst>
              <a:gd name="adj" fmla="val 6669"/>
            </a:avLst>
          </a:prstGeom>
          <a:solidFill>
            <a:srgbClr val="444752"/>
          </a:solidFill>
          <a:ln/>
        </p:spPr>
      </p:sp>
      <p:sp>
        <p:nvSpPr>
          <p:cNvPr id="52" name="Text 49"/>
          <p:cNvSpPr/>
          <p:nvPr/>
        </p:nvSpPr>
        <p:spPr>
          <a:xfrm>
            <a:off x="515124" y="8228886"/>
            <a:ext cx="166330"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10</a:t>
            </a:r>
            <a:endParaRPr lang="en-US" sz="1300" dirty="0"/>
          </a:p>
        </p:txBody>
      </p:sp>
      <p:sp>
        <p:nvSpPr>
          <p:cNvPr id="53" name="Text 50"/>
          <p:cNvSpPr/>
          <p:nvPr/>
        </p:nvSpPr>
        <p:spPr>
          <a:xfrm>
            <a:off x="1256586" y="8163878"/>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ReadMe</a:t>
            </a:r>
            <a:endParaRPr lang="en-US" sz="1100" dirty="0"/>
          </a:p>
        </p:txBody>
      </p:sp>
      <p:sp>
        <p:nvSpPr>
          <p:cNvPr id="54" name="Text 51"/>
          <p:cNvSpPr/>
          <p:nvPr/>
        </p:nvSpPr>
        <p:spPr>
          <a:xfrm>
            <a:off x="1256586" y="8411647"/>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Document the project's purpose, workflow, and usage instructions.</a:t>
            </a:r>
            <a:endParaRPr lang="en-US" sz="900" dirty="0"/>
          </a:p>
        </p:txBody>
      </p:sp>
      <p:sp>
        <p:nvSpPr>
          <p:cNvPr id="55" name="Shape 52"/>
          <p:cNvSpPr/>
          <p:nvPr/>
        </p:nvSpPr>
        <p:spPr>
          <a:xfrm>
            <a:off x="717649" y="9103876"/>
            <a:ext cx="418862" cy="15240"/>
          </a:xfrm>
          <a:prstGeom prst="roundRect">
            <a:avLst>
              <a:gd name="adj" fmla="val 117806"/>
            </a:avLst>
          </a:prstGeom>
          <a:solidFill>
            <a:srgbClr val="5D606B"/>
          </a:solidFill>
          <a:ln/>
        </p:spPr>
      </p:sp>
      <p:sp>
        <p:nvSpPr>
          <p:cNvPr id="56" name="Shape 53"/>
          <p:cNvSpPr/>
          <p:nvPr/>
        </p:nvSpPr>
        <p:spPr>
          <a:xfrm>
            <a:off x="463689" y="8976955"/>
            <a:ext cx="269200" cy="269200"/>
          </a:xfrm>
          <a:prstGeom prst="roundRect">
            <a:avLst>
              <a:gd name="adj" fmla="val 6669"/>
            </a:avLst>
          </a:prstGeom>
          <a:solidFill>
            <a:srgbClr val="444752"/>
          </a:solidFill>
          <a:ln/>
        </p:spPr>
      </p:sp>
      <p:sp>
        <p:nvSpPr>
          <p:cNvPr id="57" name="Text 54"/>
          <p:cNvSpPr/>
          <p:nvPr/>
        </p:nvSpPr>
        <p:spPr>
          <a:xfrm>
            <a:off x="536793" y="9027081"/>
            <a:ext cx="122992" cy="168950"/>
          </a:xfrm>
          <a:prstGeom prst="rect">
            <a:avLst/>
          </a:prstGeom>
          <a:noFill/>
          <a:ln/>
        </p:spPr>
        <p:txBody>
          <a:bodyPr wrap="none" lIns="0" tIns="0" rIns="0" bIns="0" rtlCol="0" anchor="t"/>
          <a:lstStyle/>
          <a:p>
            <a:pPr algn="ctr" indent="0" marL="0">
              <a:lnSpc>
                <a:spcPts val="1300"/>
              </a:lnSpc>
              <a:buNone/>
            </a:pPr>
            <a:r>
              <a:rPr lang="en-US" sz="1300" dirty="0">
                <a:solidFill>
                  <a:srgbClr val="D6E5EF"/>
                </a:solidFill>
                <a:latin typeface="Lora" pitchFamily="34" charset="0"/>
                <a:ea typeface="Lora" pitchFamily="34" charset="-122"/>
                <a:cs typeface="Lora" pitchFamily="34" charset="-120"/>
              </a:rPr>
              <a:t>11</a:t>
            </a:r>
            <a:endParaRPr lang="en-US" sz="1300" dirty="0"/>
          </a:p>
        </p:txBody>
      </p:sp>
      <p:sp>
        <p:nvSpPr>
          <p:cNvPr id="58" name="Text 55"/>
          <p:cNvSpPr/>
          <p:nvPr/>
        </p:nvSpPr>
        <p:spPr>
          <a:xfrm>
            <a:off x="1256586" y="896207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D6E5EF"/>
                </a:solidFill>
                <a:latin typeface="Lora" pitchFamily="34" charset="0"/>
                <a:ea typeface="Lora" pitchFamily="34" charset="-122"/>
                <a:cs typeface="Lora" pitchFamily="34" charset="-120"/>
              </a:rPr>
              <a:t>Github Push</a:t>
            </a:r>
            <a:endParaRPr lang="en-US" sz="1100" dirty="0"/>
          </a:p>
        </p:txBody>
      </p:sp>
      <p:sp>
        <p:nvSpPr>
          <p:cNvPr id="59" name="Text 56"/>
          <p:cNvSpPr/>
          <p:nvPr/>
        </p:nvSpPr>
        <p:spPr>
          <a:xfrm>
            <a:off x="1256586" y="9209842"/>
            <a:ext cx="7468553" cy="191453"/>
          </a:xfrm>
          <a:prstGeom prst="rect">
            <a:avLst/>
          </a:prstGeom>
          <a:noFill/>
          <a:ln/>
        </p:spPr>
        <p:txBody>
          <a:bodyPr wrap="none" lIns="0" tIns="0" rIns="0" bIns="0" rtlCol="0" anchor="t"/>
          <a:lstStyle/>
          <a:p>
            <a:pPr algn="l"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Share the project's code and documentation on Github for collaboration.</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Introduction to Home Credit and the Competition</a:t>
            </a:r>
            <a:endParaRPr lang="en-US" sz="4400" dirty="0"/>
          </a:p>
        </p:txBody>
      </p:sp>
      <p:sp>
        <p:nvSpPr>
          <p:cNvPr id="3" name="Text 1"/>
          <p:cNvSpPr/>
          <p:nvPr/>
        </p:nvSpPr>
        <p:spPr>
          <a:xfrm>
            <a:off x="837724" y="394858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Home Credit</a:t>
            </a:r>
            <a:endParaRPr lang="en-US" sz="2200" dirty="0"/>
          </a:p>
        </p:txBody>
      </p:sp>
      <p:sp>
        <p:nvSpPr>
          <p:cNvPr id="4" name="Text 2"/>
          <p:cNvSpPr/>
          <p:nvPr/>
        </p:nvSpPr>
        <p:spPr>
          <a:xfrm>
            <a:off x="837724" y="4539853"/>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Home Credit is a global financial institution specializing in consumer lending. They operate in various countries and provide financial solutions to individuals.</a:t>
            </a:r>
            <a:endParaRPr lang="en-US" sz="1850" dirty="0"/>
          </a:p>
        </p:txBody>
      </p:sp>
      <p:sp>
        <p:nvSpPr>
          <p:cNvPr id="5" name="Text 3"/>
          <p:cNvSpPr/>
          <p:nvPr/>
        </p:nvSpPr>
        <p:spPr>
          <a:xfrm>
            <a:off x="7614761" y="3948589"/>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The Competition</a:t>
            </a:r>
            <a:endParaRPr lang="en-US" sz="2200" dirty="0"/>
          </a:p>
        </p:txBody>
      </p:sp>
      <p:sp>
        <p:nvSpPr>
          <p:cNvPr id="6" name="Text 4"/>
          <p:cNvSpPr/>
          <p:nvPr/>
        </p:nvSpPr>
        <p:spPr>
          <a:xfrm>
            <a:off x="7614761" y="453985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Kaggle competition challenged participants to build a model that predicts the probability of loan defaults for Home Credit's clients. It provided a massive dataset with rich information about borrowers.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910"/>
          </a:xfrm>
          <a:prstGeom prst="rect">
            <a:avLst/>
          </a:prstGeom>
        </p:spPr>
      </p:pic>
      <p:sp>
        <p:nvSpPr>
          <p:cNvPr id="3" name="Text 0"/>
          <p:cNvSpPr/>
          <p:nvPr/>
        </p:nvSpPr>
        <p:spPr>
          <a:xfrm>
            <a:off x="6317218" y="652820"/>
            <a:ext cx="7482364" cy="1396603"/>
          </a:xfrm>
          <a:prstGeom prst="rect">
            <a:avLst/>
          </a:prstGeom>
          <a:noFill/>
          <a:ln/>
        </p:spPr>
        <p:txBody>
          <a:bodyPr wrap="square" lIns="0" tIns="0" rIns="0" bIns="0" rtlCol="0" anchor="t"/>
          <a:lstStyle/>
          <a:p>
            <a:pPr indent="0" marL="0">
              <a:lnSpc>
                <a:spcPts val="5450"/>
              </a:lnSpc>
              <a:buNone/>
            </a:pPr>
            <a:r>
              <a:rPr lang="en-US" sz="4350" dirty="0">
                <a:solidFill>
                  <a:srgbClr val="F98AC7"/>
                </a:solidFill>
                <a:latin typeface="Lora" pitchFamily="34" charset="0"/>
                <a:ea typeface="Lora" pitchFamily="34" charset="-122"/>
                <a:cs typeface="Lora" pitchFamily="34" charset="-120"/>
              </a:rPr>
              <a:t>Understanding the Business Problem and Objectives</a:t>
            </a:r>
            <a:endParaRPr lang="en-US" sz="4350" dirty="0"/>
          </a:p>
        </p:txBody>
      </p:sp>
      <p:sp>
        <p:nvSpPr>
          <p:cNvPr id="4" name="Shape 1"/>
          <p:cNvSpPr/>
          <p:nvPr/>
        </p:nvSpPr>
        <p:spPr>
          <a:xfrm>
            <a:off x="6317218" y="2672477"/>
            <a:ext cx="534114" cy="534114"/>
          </a:xfrm>
          <a:prstGeom prst="roundRect">
            <a:avLst>
              <a:gd name="adj" fmla="val 6667"/>
            </a:avLst>
          </a:prstGeom>
          <a:solidFill>
            <a:srgbClr val="444752"/>
          </a:solidFill>
          <a:ln/>
        </p:spPr>
      </p:sp>
      <p:sp>
        <p:nvSpPr>
          <p:cNvPr id="5" name="Text 2"/>
          <p:cNvSpPr/>
          <p:nvPr/>
        </p:nvSpPr>
        <p:spPr>
          <a:xfrm>
            <a:off x="6523196" y="2771894"/>
            <a:ext cx="122039" cy="335161"/>
          </a:xfrm>
          <a:prstGeom prst="rect">
            <a:avLst/>
          </a:prstGeom>
          <a:noFill/>
          <a:ln/>
        </p:spPr>
        <p:txBody>
          <a:bodyPr wrap="none" lIns="0" tIns="0" rIns="0" bIns="0" rtlCol="0" anchor="t"/>
          <a:lstStyle/>
          <a:p>
            <a:pPr algn="ctr" indent="0" marL="0">
              <a:lnSpc>
                <a:spcPts val="2600"/>
              </a:lnSpc>
              <a:buNone/>
            </a:pPr>
            <a:r>
              <a:rPr lang="en-US" sz="2600" dirty="0">
                <a:solidFill>
                  <a:srgbClr val="D6E5EF"/>
                </a:solidFill>
                <a:latin typeface="Lora" pitchFamily="34" charset="0"/>
                <a:ea typeface="Lora" pitchFamily="34" charset="-122"/>
                <a:cs typeface="Lora" pitchFamily="34" charset="-120"/>
              </a:rPr>
              <a:t>1</a:t>
            </a:r>
            <a:endParaRPr lang="en-US" sz="2600" dirty="0"/>
          </a:p>
        </p:txBody>
      </p:sp>
      <p:sp>
        <p:nvSpPr>
          <p:cNvPr id="6" name="Text 3"/>
          <p:cNvSpPr/>
          <p:nvPr/>
        </p:nvSpPr>
        <p:spPr>
          <a:xfrm>
            <a:off x="7088624" y="2672477"/>
            <a:ext cx="2792968" cy="349091"/>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Business Problem</a:t>
            </a:r>
            <a:endParaRPr lang="en-US" sz="2150" dirty="0"/>
          </a:p>
        </p:txBody>
      </p:sp>
      <p:sp>
        <p:nvSpPr>
          <p:cNvPr id="7" name="Text 4"/>
          <p:cNvSpPr/>
          <p:nvPr/>
        </p:nvSpPr>
        <p:spPr>
          <a:xfrm>
            <a:off x="7088624" y="3163967"/>
            <a:ext cx="2851190" cy="1899047"/>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Accurate prediction of loan defaults is crucial for financial institutions to manage risk and make informed lending decisions.</a:t>
            </a:r>
            <a:endParaRPr lang="en-US" sz="1850" dirty="0"/>
          </a:p>
        </p:txBody>
      </p:sp>
      <p:sp>
        <p:nvSpPr>
          <p:cNvPr id="8" name="Shape 5"/>
          <p:cNvSpPr/>
          <p:nvPr/>
        </p:nvSpPr>
        <p:spPr>
          <a:xfrm>
            <a:off x="10177105" y="2672477"/>
            <a:ext cx="534114" cy="534114"/>
          </a:xfrm>
          <a:prstGeom prst="roundRect">
            <a:avLst>
              <a:gd name="adj" fmla="val 6667"/>
            </a:avLst>
          </a:prstGeom>
          <a:solidFill>
            <a:srgbClr val="444752"/>
          </a:solidFill>
          <a:ln/>
        </p:spPr>
      </p:sp>
      <p:sp>
        <p:nvSpPr>
          <p:cNvPr id="9" name="Text 6"/>
          <p:cNvSpPr/>
          <p:nvPr/>
        </p:nvSpPr>
        <p:spPr>
          <a:xfrm>
            <a:off x="10354151" y="2771894"/>
            <a:ext cx="180023" cy="335161"/>
          </a:xfrm>
          <a:prstGeom prst="rect">
            <a:avLst/>
          </a:prstGeom>
          <a:noFill/>
          <a:ln/>
        </p:spPr>
        <p:txBody>
          <a:bodyPr wrap="none" lIns="0" tIns="0" rIns="0" bIns="0" rtlCol="0" anchor="t"/>
          <a:lstStyle/>
          <a:p>
            <a:pPr algn="ctr" indent="0" marL="0">
              <a:lnSpc>
                <a:spcPts val="2600"/>
              </a:lnSpc>
              <a:buNone/>
            </a:pPr>
            <a:r>
              <a:rPr lang="en-US" sz="2600" dirty="0">
                <a:solidFill>
                  <a:srgbClr val="D6E5EF"/>
                </a:solidFill>
                <a:latin typeface="Lora" pitchFamily="34" charset="0"/>
                <a:ea typeface="Lora" pitchFamily="34" charset="-122"/>
                <a:cs typeface="Lora" pitchFamily="34" charset="-120"/>
              </a:rPr>
              <a:t>2</a:t>
            </a:r>
            <a:endParaRPr lang="en-US" sz="2600" dirty="0"/>
          </a:p>
        </p:txBody>
      </p:sp>
      <p:sp>
        <p:nvSpPr>
          <p:cNvPr id="10" name="Text 7"/>
          <p:cNvSpPr/>
          <p:nvPr/>
        </p:nvSpPr>
        <p:spPr>
          <a:xfrm>
            <a:off x="10948511" y="2672477"/>
            <a:ext cx="2792968" cy="349091"/>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Objectives</a:t>
            </a:r>
            <a:endParaRPr lang="en-US" sz="2150" dirty="0"/>
          </a:p>
        </p:txBody>
      </p:sp>
      <p:sp>
        <p:nvSpPr>
          <p:cNvPr id="11" name="Text 8"/>
          <p:cNvSpPr/>
          <p:nvPr/>
        </p:nvSpPr>
        <p:spPr>
          <a:xfrm>
            <a:off x="10948511" y="3163967"/>
            <a:ext cx="2851190" cy="2278856"/>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The objective was to develop a machine learning model that could accurately predict the probability of loan defaults based on the provided data.</a:t>
            </a:r>
            <a:endParaRPr lang="en-US" sz="1850" dirty="0"/>
          </a:p>
        </p:txBody>
      </p:sp>
      <p:sp>
        <p:nvSpPr>
          <p:cNvPr id="12" name="Shape 9"/>
          <p:cNvSpPr/>
          <p:nvPr/>
        </p:nvSpPr>
        <p:spPr>
          <a:xfrm>
            <a:off x="6317218" y="5947172"/>
            <a:ext cx="534114" cy="534114"/>
          </a:xfrm>
          <a:prstGeom prst="roundRect">
            <a:avLst>
              <a:gd name="adj" fmla="val 6667"/>
            </a:avLst>
          </a:prstGeom>
          <a:solidFill>
            <a:srgbClr val="444752"/>
          </a:solidFill>
          <a:ln/>
        </p:spPr>
      </p:sp>
      <p:sp>
        <p:nvSpPr>
          <p:cNvPr id="13" name="Text 10"/>
          <p:cNvSpPr/>
          <p:nvPr/>
        </p:nvSpPr>
        <p:spPr>
          <a:xfrm>
            <a:off x="6490930" y="6046589"/>
            <a:ext cx="186690" cy="335161"/>
          </a:xfrm>
          <a:prstGeom prst="rect">
            <a:avLst/>
          </a:prstGeom>
          <a:noFill/>
          <a:ln/>
        </p:spPr>
        <p:txBody>
          <a:bodyPr wrap="none" lIns="0" tIns="0" rIns="0" bIns="0" rtlCol="0" anchor="t"/>
          <a:lstStyle/>
          <a:p>
            <a:pPr algn="ctr" indent="0" marL="0">
              <a:lnSpc>
                <a:spcPts val="2600"/>
              </a:lnSpc>
              <a:buNone/>
            </a:pPr>
            <a:r>
              <a:rPr lang="en-US" sz="2600" dirty="0">
                <a:solidFill>
                  <a:srgbClr val="D6E5EF"/>
                </a:solidFill>
                <a:latin typeface="Lora" pitchFamily="34" charset="0"/>
                <a:ea typeface="Lora" pitchFamily="34" charset="-122"/>
                <a:cs typeface="Lora" pitchFamily="34" charset="-120"/>
              </a:rPr>
              <a:t>3</a:t>
            </a:r>
            <a:endParaRPr lang="en-US" sz="2600" dirty="0"/>
          </a:p>
        </p:txBody>
      </p:sp>
      <p:sp>
        <p:nvSpPr>
          <p:cNvPr id="14" name="Text 11"/>
          <p:cNvSpPr/>
          <p:nvPr/>
        </p:nvSpPr>
        <p:spPr>
          <a:xfrm>
            <a:off x="7088624" y="5947172"/>
            <a:ext cx="2792968" cy="349091"/>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Impact</a:t>
            </a:r>
            <a:endParaRPr lang="en-US" sz="2150" dirty="0"/>
          </a:p>
        </p:txBody>
      </p:sp>
      <p:sp>
        <p:nvSpPr>
          <p:cNvPr id="15" name="Text 12"/>
          <p:cNvSpPr/>
          <p:nvPr/>
        </p:nvSpPr>
        <p:spPr>
          <a:xfrm>
            <a:off x="7088624" y="6438662"/>
            <a:ext cx="6710958" cy="1139428"/>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The model's predictions could assist Home Credit in making better loan decisions, reducing potential losses, and improving overall business outcomes.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485787"/>
            <a:ext cx="11212711"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Overview of the Dataset and Data Cleaning</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Dataset Structure</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dataset encompassed a wide range of information, including borrower demographics, credit history, loan details, and external data sources.</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 Cleaning</a:t>
            </a:r>
            <a:endParaRPr lang="en-US" sz="2200" dirty="0"/>
          </a:p>
        </p:txBody>
      </p:sp>
      <p:sp>
        <p:nvSpPr>
          <p:cNvPr id="6" name="Text 4"/>
          <p:cNvSpPr/>
          <p:nvPr/>
        </p:nvSpPr>
        <p:spPr>
          <a:xfrm>
            <a:off x="7614761" y="4379357"/>
            <a:ext cx="6185535"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initial steps involved cleaning the data, addressing missing values, handling inconsistent data, and transforming features for compatibility with machine learning models.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93627"/>
            <a:ext cx="6511409"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Data Aggregation &amp; Joins</a:t>
            </a:r>
            <a:endParaRPr lang="en-US" sz="4400" dirty="0"/>
          </a:p>
        </p:txBody>
      </p:sp>
      <p:sp>
        <p:nvSpPr>
          <p:cNvPr id="4" name="Text 1"/>
          <p:cNvSpPr/>
          <p:nvPr/>
        </p:nvSpPr>
        <p:spPr>
          <a:xfrm>
            <a:off x="6324124" y="2456617"/>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dataset consisted of multiple tables containing different aspects of the data. We aggregated these tables using joins to combine relevant information for each borrower.</a:t>
            </a:r>
            <a:endParaRPr lang="en-US" sz="1850" dirty="0"/>
          </a:p>
        </p:txBody>
      </p:sp>
      <p:sp>
        <p:nvSpPr>
          <p:cNvPr id="5" name="Text 2"/>
          <p:cNvSpPr/>
          <p:nvPr/>
        </p:nvSpPr>
        <p:spPr>
          <a:xfrm>
            <a:off x="6324124" y="411420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Example</a:t>
            </a:r>
            <a:endParaRPr lang="en-US" sz="2200" dirty="0"/>
          </a:p>
        </p:txBody>
      </p:sp>
      <p:sp>
        <p:nvSpPr>
          <p:cNvPr id="6" name="Text 3"/>
          <p:cNvSpPr/>
          <p:nvPr/>
        </p:nvSpPr>
        <p:spPr>
          <a:xfrm>
            <a:off x="6324124" y="4705469"/>
            <a:ext cx="3442335" cy="1915120"/>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 joined the </a:t>
            </a:r>
            <a:pPr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application</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table with the </a:t>
            </a:r>
            <a:pPr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bureau</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table using the </a:t>
            </a:r>
            <a:pPr indent="0" marL="0">
              <a:lnSpc>
                <a:spcPts val="3000"/>
              </a:lnSpc>
              <a:buNone/>
            </a:pPr>
            <a:r>
              <a:rPr lang="en-US" sz="1850" b="1" dirty="0">
                <a:solidFill>
                  <a:srgbClr val="D6E5EF"/>
                </a:solidFill>
                <a:latin typeface="Source Sans Pro" pitchFamily="34" charset="0"/>
                <a:ea typeface="Source Sans Pro" pitchFamily="34" charset="-122"/>
                <a:cs typeface="Source Sans Pro" pitchFamily="34" charset="-120"/>
              </a:rPr>
              <a:t>SK_ID_CURR</a:t>
            </a:r>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to link each borrower's application data with their credit history.</a:t>
            </a:r>
            <a:endParaRPr lang="en-US" sz="1850" dirty="0"/>
          </a:p>
        </p:txBody>
      </p:sp>
      <p:sp>
        <p:nvSpPr>
          <p:cNvPr id="7" name="Text 4"/>
          <p:cNvSpPr/>
          <p:nvPr/>
        </p:nvSpPr>
        <p:spPr>
          <a:xfrm>
            <a:off x="10357961" y="411420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Purpose</a:t>
            </a:r>
            <a:endParaRPr lang="en-US" sz="2200" dirty="0"/>
          </a:p>
        </p:txBody>
      </p:sp>
      <p:sp>
        <p:nvSpPr>
          <p:cNvPr id="8" name="Text 5"/>
          <p:cNvSpPr/>
          <p:nvPr/>
        </p:nvSpPr>
        <p:spPr>
          <a:xfrm>
            <a:off x="10357961" y="4705469"/>
            <a:ext cx="3442335" cy="1915120"/>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aggregation allowed us to create a comprehensive view of each borrower's profile, including their loan details, credit history, and demographic information.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482096"/>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Data Preprocessing</a:t>
            </a:r>
            <a:endParaRPr lang="en-US" sz="4400" dirty="0"/>
          </a:p>
        </p:txBody>
      </p:sp>
      <p:sp>
        <p:nvSpPr>
          <p:cNvPr id="3" name="Text 1"/>
          <p:cNvSpPr/>
          <p:nvPr/>
        </p:nvSpPr>
        <p:spPr>
          <a:xfrm>
            <a:off x="837724" y="3664863"/>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Handling missing values: Replacing or imputing missing data points using techniques like mean imputation, median imputation, or model-based imputation</a:t>
            </a:r>
            <a:endParaRPr lang="en-US" sz="1850" dirty="0"/>
          </a:p>
        </p:txBody>
      </p:sp>
      <p:sp>
        <p:nvSpPr>
          <p:cNvPr id="4" name="Text 2"/>
          <p:cNvSpPr/>
          <p:nvPr/>
        </p:nvSpPr>
        <p:spPr>
          <a:xfrm>
            <a:off x="837724" y="451461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Addressing duplicate values: Identifying and removing redundant entries to ensure data integrity and prevent bias in modeling</a:t>
            </a:r>
            <a:endParaRPr lang="en-US" sz="1850" dirty="0"/>
          </a:p>
        </p:txBody>
      </p:sp>
      <p:sp>
        <p:nvSpPr>
          <p:cNvPr id="5" name="Text 3"/>
          <p:cNvSpPr/>
          <p:nvPr/>
        </p:nvSpPr>
        <p:spPr>
          <a:xfrm>
            <a:off x="837724" y="4981337"/>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Transforming features: Converting categorical variables into numerical ones using techniques like one-hot encoding or label encoding</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7008" y="839391"/>
            <a:ext cx="7489984" cy="1389936"/>
          </a:xfrm>
          <a:prstGeom prst="rect">
            <a:avLst/>
          </a:prstGeom>
          <a:noFill/>
          <a:ln/>
        </p:spPr>
        <p:txBody>
          <a:bodyPr wrap="square" lIns="0" tIns="0" rIns="0" bIns="0" rtlCol="0" anchor="t"/>
          <a:lstStyle/>
          <a:p>
            <a:pPr indent="0" marL="0">
              <a:lnSpc>
                <a:spcPts val="5450"/>
              </a:lnSpc>
              <a:buNone/>
            </a:pPr>
            <a:r>
              <a:rPr lang="en-US" sz="4350" dirty="0">
                <a:solidFill>
                  <a:srgbClr val="F98AC7"/>
                </a:solidFill>
                <a:latin typeface="Lora" pitchFamily="34" charset="0"/>
                <a:ea typeface="Lora" pitchFamily="34" charset="-122"/>
                <a:cs typeface="Lora" pitchFamily="34" charset="-120"/>
              </a:rPr>
              <a:t>Exploratory Data Analysis (EDA) on Key Features</a:t>
            </a:r>
            <a:endParaRPr lang="en-US" sz="4350" dirty="0"/>
          </a:p>
        </p:txBody>
      </p:sp>
      <p:sp>
        <p:nvSpPr>
          <p:cNvPr id="4" name="Shape 1"/>
          <p:cNvSpPr/>
          <p:nvPr/>
        </p:nvSpPr>
        <p:spPr>
          <a:xfrm>
            <a:off x="827008" y="2583775"/>
            <a:ext cx="3626882" cy="2852261"/>
          </a:xfrm>
          <a:prstGeom prst="roundRect">
            <a:avLst>
              <a:gd name="adj" fmla="val 1243"/>
            </a:avLst>
          </a:prstGeom>
          <a:solidFill>
            <a:srgbClr val="444752"/>
          </a:solidFill>
          <a:ln/>
        </p:spPr>
      </p:sp>
      <p:sp>
        <p:nvSpPr>
          <p:cNvPr id="5" name="Text 2"/>
          <p:cNvSpPr/>
          <p:nvPr/>
        </p:nvSpPr>
        <p:spPr>
          <a:xfrm>
            <a:off x="1063228" y="2819995"/>
            <a:ext cx="2780109" cy="347424"/>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Age and Income</a:t>
            </a:r>
            <a:endParaRPr lang="en-US" sz="2150" dirty="0"/>
          </a:p>
        </p:txBody>
      </p:sp>
      <p:sp>
        <p:nvSpPr>
          <p:cNvPr id="6" name="Text 3"/>
          <p:cNvSpPr/>
          <p:nvPr/>
        </p:nvSpPr>
        <p:spPr>
          <a:xfrm>
            <a:off x="1063228" y="3309104"/>
            <a:ext cx="3154442" cy="1890713"/>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Examined the relationship between borrower age, income, and loan repayment behavior, identifying potential correlations.</a:t>
            </a:r>
            <a:endParaRPr lang="en-US" sz="1850" dirty="0"/>
          </a:p>
        </p:txBody>
      </p:sp>
      <p:sp>
        <p:nvSpPr>
          <p:cNvPr id="7" name="Shape 4"/>
          <p:cNvSpPr/>
          <p:nvPr/>
        </p:nvSpPr>
        <p:spPr>
          <a:xfrm>
            <a:off x="4690110" y="2583775"/>
            <a:ext cx="3626882" cy="2852261"/>
          </a:xfrm>
          <a:prstGeom prst="roundRect">
            <a:avLst>
              <a:gd name="adj" fmla="val 1243"/>
            </a:avLst>
          </a:prstGeom>
          <a:solidFill>
            <a:srgbClr val="444752"/>
          </a:solidFill>
          <a:ln/>
        </p:spPr>
      </p:sp>
      <p:sp>
        <p:nvSpPr>
          <p:cNvPr id="8" name="Text 5"/>
          <p:cNvSpPr/>
          <p:nvPr/>
        </p:nvSpPr>
        <p:spPr>
          <a:xfrm>
            <a:off x="4926330" y="2819995"/>
            <a:ext cx="2780109" cy="347424"/>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Credit History</a:t>
            </a:r>
            <a:endParaRPr lang="en-US" sz="2150" dirty="0"/>
          </a:p>
        </p:txBody>
      </p:sp>
      <p:sp>
        <p:nvSpPr>
          <p:cNvPr id="9" name="Text 6"/>
          <p:cNvSpPr/>
          <p:nvPr/>
        </p:nvSpPr>
        <p:spPr>
          <a:xfrm>
            <a:off x="4926330" y="3309104"/>
            <a:ext cx="3154442" cy="1890713"/>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Analyzed borrower credit history, including past loan defaults, payment patterns, and credit scores, to understand their impact on loan defaults.</a:t>
            </a:r>
            <a:endParaRPr lang="en-US" sz="1850" dirty="0"/>
          </a:p>
        </p:txBody>
      </p:sp>
      <p:sp>
        <p:nvSpPr>
          <p:cNvPr id="10" name="Shape 7"/>
          <p:cNvSpPr/>
          <p:nvPr/>
        </p:nvSpPr>
        <p:spPr>
          <a:xfrm>
            <a:off x="827008" y="5672257"/>
            <a:ext cx="7489984" cy="1717834"/>
          </a:xfrm>
          <a:prstGeom prst="roundRect">
            <a:avLst>
              <a:gd name="adj" fmla="val 2064"/>
            </a:avLst>
          </a:prstGeom>
          <a:solidFill>
            <a:srgbClr val="444752"/>
          </a:solidFill>
          <a:ln/>
        </p:spPr>
      </p:sp>
      <p:sp>
        <p:nvSpPr>
          <p:cNvPr id="11" name="Text 8"/>
          <p:cNvSpPr/>
          <p:nvPr/>
        </p:nvSpPr>
        <p:spPr>
          <a:xfrm>
            <a:off x="1063228" y="5908477"/>
            <a:ext cx="3040975" cy="347424"/>
          </a:xfrm>
          <a:prstGeom prst="rect">
            <a:avLst/>
          </a:prstGeom>
          <a:noFill/>
          <a:ln/>
        </p:spPr>
        <p:txBody>
          <a:bodyPr wrap="none" lIns="0" tIns="0" rIns="0" bIns="0" rtlCol="0" anchor="t"/>
          <a:lstStyle/>
          <a:p>
            <a:pPr indent="0" marL="0">
              <a:lnSpc>
                <a:spcPts val="2700"/>
              </a:lnSpc>
              <a:buNone/>
            </a:pPr>
            <a:r>
              <a:rPr lang="en-US" sz="2150" dirty="0">
                <a:solidFill>
                  <a:srgbClr val="D6E5EF"/>
                </a:solidFill>
                <a:latin typeface="Lora" pitchFamily="34" charset="0"/>
                <a:ea typeface="Lora" pitchFamily="34" charset="-122"/>
                <a:cs typeface="Lora" pitchFamily="34" charset="-120"/>
              </a:rPr>
              <a:t>Loan Amount and Term</a:t>
            </a:r>
            <a:endParaRPr lang="en-US" sz="2150" dirty="0"/>
          </a:p>
        </p:txBody>
      </p:sp>
      <p:sp>
        <p:nvSpPr>
          <p:cNvPr id="12" name="Text 9"/>
          <p:cNvSpPr/>
          <p:nvPr/>
        </p:nvSpPr>
        <p:spPr>
          <a:xfrm>
            <a:off x="1063228" y="6397585"/>
            <a:ext cx="7017544" cy="756285"/>
          </a:xfrm>
          <a:prstGeom prst="rect">
            <a:avLst/>
          </a:prstGeom>
          <a:noFill/>
          <a:ln/>
        </p:spPr>
        <p:txBody>
          <a:bodyPr wrap="square" lIns="0" tIns="0" rIns="0" bIns="0" rtlCol="0" anchor="t"/>
          <a:lstStyle/>
          <a:p>
            <a:pPr indent="0" marL="0">
              <a:lnSpc>
                <a:spcPts val="2950"/>
              </a:lnSpc>
              <a:buNone/>
            </a:pPr>
            <a:r>
              <a:rPr lang="en-US" sz="1850" dirty="0">
                <a:solidFill>
                  <a:srgbClr val="D6E5EF"/>
                </a:solidFill>
                <a:latin typeface="Source Sans Pro" pitchFamily="34" charset="0"/>
                <a:ea typeface="Source Sans Pro" pitchFamily="34" charset="-122"/>
                <a:cs typeface="Source Sans Pro" pitchFamily="34" charset="-120"/>
              </a:rPr>
              <a:t>Explored the influence of loan amount, loan term, and other loan-related features on the likelihood of loan defaults.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2025-01-03T09:21:53Z</dcterms:created>
  <dcterms:modified xsi:type="dcterms:W3CDTF">2025-01-03T09:21:53Z</dcterms:modified>
</cp:coreProperties>
</file>